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77" r:id="rId2"/>
    <p:sldId id="278" r:id="rId3"/>
    <p:sldId id="279" r:id="rId4"/>
    <p:sldId id="280" r:id="rId5"/>
    <p:sldId id="281" r:id="rId6"/>
    <p:sldId id="282" r:id="rId7"/>
    <p:sldId id="283" r:id="rId8"/>
    <p:sldId id="294" r:id="rId9"/>
    <p:sldId id="295" r:id="rId10"/>
    <p:sldId id="284" r:id="rId11"/>
    <p:sldId id="292" r:id="rId12"/>
    <p:sldId id="285" r:id="rId13"/>
    <p:sldId id="293" r:id="rId14"/>
    <p:sldId id="287" r:id="rId15"/>
    <p:sldId id="286" r:id="rId16"/>
    <p:sldId id="288" r:id="rId17"/>
    <p:sldId id="296" r:id="rId18"/>
    <p:sldId id="290" r:id="rId1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E9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B301B821-A1FF-4177-AEE7-76D212191A09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25" autoAdjust="0"/>
    <p:restoredTop sz="78409" autoAdjust="0"/>
  </p:normalViewPr>
  <p:slideViewPr>
    <p:cSldViewPr snapToGrid="0">
      <p:cViewPr varScale="1">
        <p:scale>
          <a:sx n="70" d="100"/>
          <a:sy n="70" d="100"/>
        </p:scale>
        <p:origin x="1242" y="84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4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5DD71D7-55AC-46BD-81B3-09AB2F9EFBD8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59436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1F89424F-BB59-4F4E-9822-4CA3E770FFD2}" type="datetimeFigureOut">
              <a:rPr lang="en-US" smtClean="0"/>
              <a:t>1/30/2020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137535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68322CDD-9D6C-4F63-9EC2-64822662410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10265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0963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687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57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5912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46481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8439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2409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4088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93750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4091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9118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1652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014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26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9349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419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67731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322CDD-9D6C-4F63-9EC2-64822662410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6170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6800" y="2606040"/>
            <a:ext cx="10058400" cy="2743200"/>
          </a:xfrm>
        </p:spPr>
        <p:txBody>
          <a:bodyPr anchor="b">
            <a:normAutofit/>
          </a:bodyPr>
          <a:lstStyle>
            <a:lvl1pPr algn="l">
              <a:lnSpc>
                <a:spcPct val="80000"/>
              </a:lnSpc>
              <a:defRPr sz="6800">
                <a:solidFill>
                  <a:schemeClr val="tx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6800" y="5360437"/>
            <a:ext cx="10058400" cy="365760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2000" b="1" cap="all" baseline="0">
                <a:solidFill>
                  <a:schemeClr val="accent1">
                    <a:lumMod val="75000"/>
                  </a:schemeClr>
                </a:solidFill>
                <a:effectLst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5888736"/>
            <a:ext cx="12192000" cy="109728"/>
          </a:xfrm>
          <a:prstGeom prst="rect">
            <a:avLst/>
          </a:prstGeom>
          <a:ln>
            <a:noFill/>
          </a:ln>
          <a:effectLst>
            <a:outerShdw blurRad="25400" dist="25400" dir="54000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862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2EE9-AF66-483C-961F-59B9F002993E}" type="datetime1">
              <a:rPr lang="en-US" smtClean="0"/>
              <a:pPr/>
              <a:t>1/30/2020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15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25000" y="382230"/>
            <a:ext cx="1371600" cy="556136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400" y="382230"/>
            <a:ext cx="7863840" cy="556137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BEAFD5-7FA3-40FB-875B-457FB46B25A4}" type="datetime1">
              <a:rPr lang="en-US" smtClean="0"/>
              <a:pPr/>
              <a:t>1/30/2020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635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AD63E2-E931-4653-BB33-A910E07D11B2}" type="datetime1">
              <a:rPr lang="en-US" smtClean="0"/>
              <a:pPr/>
              <a:t>1/30/2020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C0111A6D-593C-4100-9BE0-E3E44CA3E7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292" y="6335574"/>
            <a:ext cx="939726" cy="436915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DC51AEDE-866C-4833-80F4-DBF24AD6E43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187404" y="6324023"/>
            <a:ext cx="702314" cy="436915"/>
          </a:xfrm>
          <a:prstGeom prst="rect">
            <a:avLst/>
          </a:prstGeom>
        </p:spPr>
      </p:pic>
      <p:pic>
        <p:nvPicPr>
          <p:cNvPr id="12" name="Picture 11" descr="A picture containing sitting, red, drawing, white&#10;&#10;Description automatically generated">
            <a:extLst>
              <a:ext uri="{FF2B5EF4-FFF2-40B4-BE49-F238E27FC236}">
                <a16:creationId xmlns:a16="http://schemas.microsoft.com/office/drawing/2014/main" id="{2C7CCDAD-4CC5-45E7-9F1E-E319F931D57F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3697" y="6119572"/>
            <a:ext cx="2742536" cy="646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444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1565829"/>
            <a:ext cx="5943600" cy="4114800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5400"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1" y="5682343"/>
            <a:ext cx="5943600" cy="410547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buNone/>
              <a:defRPr sz="2200" b="1" cap="all" baseline="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7707084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1948" y="283"/>
            <a:ext cx="4427508" cy="6856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778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5400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199" y="1825625"/>
            <a:ext cx="4724400" cy="41179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A1F43-559A-4B47-A959-EFB6142CA3A9}" type="datetime1">
              <a:rPr lang="en-US" smtClean="0"/>
              <a:pPr/>
              <a:t>1/30/2020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56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67628" y="1828800"/>
            <a:ext cx="4727448" cy="64135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69152" y="2470151"/>
            <a:ext cx="4727448" cy="34734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61AED-24AE-4AC7-940D-F7106D2788A3}" type="datetime1">
              <a:rPr lang="en-US" smtClean="0"/>
              <a:pPr/>
              <a:t>1/30/2020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906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158" y="189938"/>
            <a:ext cx="9601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425771-5E10-4A19-AB0E-909293152332}" type="datetime1">
              <a:rPr lang="en-US" smtClean="0"/>
              <a:pPr/>
              <a:t>1/30/2020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8976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06FD5-B03F-45D5-A178-114C548C0032}" type="datetime1">
              <a:rPr lang="en-US" smtClean="0"/>
              <a:pPr/>
              <a:t>1/30/2020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681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6439" y="283"/>
            <a:ext cx="4435717" cy="6856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1" y="2514600"/>
            <a:ext cx="3474720" cy="1600200"/>
          </a:xfr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0302" y="685800"/>
            <a:ext cx="6126480" cy="5486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 userDrawn="1"/>
        </p:nvSpPr>
        <p:spPr>
          <a:xfrm>
            <a:off x="771170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B012C0-B102-441D-AA86-2C80DFA84E68}" type="datetime1">
              <a:rPr lang="en-US" smtClean="0"/>
              <a:pPr/>
              <a:t>1/30/2020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374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hidden">
          <a:xfrm>
            <a:off x="7766439" y="283"/>
            <a:ext cx="4435717" cy="685628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0" y="2514600"/>
            <a:ext cx="3474720" cy="1600200"/>
          </a:xfrm>
        </p:spPr>
        <p:txBody>
          <a:bodyPr anchor="b"/>
          <a:lstStyle>
            <a:lvl1pPr>
              <a:defRPr sz="32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1325880"/>
            <a:ext cx="6858000" cy="4206240"/>
          </a:xfrm>
          <a:solidFill>
            <a:schemeClr val="bg2"/>
          </a:solidFill>
          <a:effectLst>
            <a:outerShdw blurRad="63500" sx="101000" sy="101000" algn="ctr" rotWithShape="0">
              <a:prstClr val="black">
                <a:alpha val="15000"/>
              </a:prstClr>
            </a:outerShdw>
          </a:effectLst>
        </p:spPr>
        <p:txBody>
          <a:bodyPr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0" y="4343400"/>
            <a:ext cx="3474720" cy="1188720"/>
          </a:xfrm>
        </p:spPr>
        <p:txBody>
          <a:bodyPr>
            <a:normAutofit/>
          </a:bodyPr>
          <a:lstStyle>
            <a:lvl1pPr marL="0" indent="0">
              <a:spcBef>
                <a:spcPts val="8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Add a footer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E0B12-F9DE-47EF-A076-CF602073F1B2}" type="datetime1">
              <a:rPr lang="en-US" smtClean="0"/>
              <a:pPr/>
              <a:t>1/30/2020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7711702" y="0"/>
            <a:ext cx="54864" cy="6858000"/>
          </a:xfrm>
          <a:prstGeom prst="rect">
            <a:avLst/>
          </a:prstGeom>
          <a:ln>
            <a:noFill/>
          </a:ln>
          <a:effectLst>
            <a:outerShdw blurRad="25400" dist="25400" algn="t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24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0" y="381000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1828800"/>
            <a:ext cx="96012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0" y="6419462"/>
            <a:ext cx="5181600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56170" y="6419462"/>
            <a:ext cx="1351383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C8B93266-8FB4-430B-8AE3-3A53F50E1A0B}" type="datetime1">
              <a:rPr lang="en-US" smtClean="0"/>
              <a:pPr/>
              <a:t>1/30/2020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98358" y="6419462"/>
            <a:ext cx="698241" cy="23890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6257036"/>
            <a:ext cx="12192000" cy="54864"/>
          </a:xfrm>
          <a:prstGeom prst="rect">
            <a:avLst/>
          </a:prstGeom>
          <a:ln>
            <a:noFill/>
          </a:ln>
          <a:effectLst>
            <a:innerShdw blurRad="25400" dist="12700" dir="16200000">
              <a:schemeClr val="accent1">
                <a:lumMod val="50000"/>
                <a:alpha val="5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259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 cap="all" baseline="0">
          <a:solidFill>
            <a:schemeClr val="accent1"/>
          </a:solidFill>
          <a:effectLst>
            <a:outerShdw blurRad="38100" dist="25400" dir="18900000" algn="bl" rotWithShape="0">
              <a:schemeClr val="bg1">
                <a:alpha val="80000"/>
              </a:schemeClr>
            </a:outerShdw>
          </a:effectLst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77440" indent="-22860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423160" indent="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10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8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3.png"/><Relationship Id="rId5" Type="http://schemas.openxmlformats.org/officeDocument/2006/relationships/image" Target="../media/image10.jpeg"/><Relationship Id="rId10" Type="http://schemas.openxmlformats.org/officeDocument/2006/relationships/image" Target="../media/image12.jpeg"/><Relationship Id="rId4" Type="http://schemas.openxmlformats.org/officeDocument/2006/relationships/image" Target="../media/image9.jpeg"/><Relationship Id="rId9" Type="http://schemas.openxmlformats.org/officeDocument/2006/relationships/image" Target="../media/image5.sv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2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4.emf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cid:64e524bb-98c5-4ee6-8072-b64478b17d37@CANPRD01.PROD.OUTLOOK.COM" TargetMode="Externa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DA8F9BD0-5A36-4D67-94C5-39D5592CB4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3024" y="320039"/>
            <a:ext cx="9144000" cy="1837945"/>
          </a:xfrm>
        </p:spPr>
        <p:txBody>
          <a:bodyPr>
            <a:normAutofit fontScale="90000"/>
          </a:bodyPr>
          <a:lstStyle/>
          <a:p>
            <a:pPr algn="l"/>
            <a:r>
              <a:rPr lang="en-US" sz="5000" dirty="0">
                <a:solidFill>
                  <a:schemeClr val="accent4"/>
                </a:solidFill>
              </a:rPr>
              <a:t>SMALL BUILDINGS, BIG DREAMS: </a:t>
            </a:r>
            <a:r>
              <a:rPr lang="en-US" sz="5000" cap="none" dirty="0"/>
              <a:t>hosting a Hulk-sized Comic Con in an Ant-Man-sized library</a:t>
            </a:r>
            <a:endParaRPr lang="en-US" sz="5000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33E117F-77C3-455A-9015-35E25D073CB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7426" y="3568673"/>
            <a:ext cx="2783286" cy="1151263"/>
          </a:xfrm>
        </p:spPr>
        <p:txBody>
          <a:bodyPr>
            <a:normAutofit fontScale="92500" lnSpcReduction="10000"/>
          </a:bodyPr>
          <a:lstStyle/>
          <a:p>
            <a:pPr algn="l"/>
            <a:r>
              <a:rPr lang="en-US" sz="1900" dirty="0">
                <a:solidFill>
                  <a:schemeClr val="accent4"/>
                </a:solidFill>
              </a:rPr>
              <a:t>JODIE MANDARINO</a:t>
            </a:r>
            <a:br>
              <a:rPr lang="en-US" sz="1900" dirty="0">
                <a:solidFill>
                  <a:schemeClr val="accent4"/>
                </a:solidFill>
              </a:rPr>
            </a:br>
            <a:r>
              <a:rPr lang="en-US" sz="1700" b="0" cap="none" dirty="0">
                <a:solidFill>
                  <a:schemeClr val="tx1"/>
                </a:solidFill>
              </a:rPr>
              <a:t>Youth Services Librarian</a:t>
            </a:r>
            <a:br>
              <a:rPr lang="en-US" sz="1700" dirty="0">
                <a:solidFill>
                  <a:schemeClr val="tx1"/>
                </a:solidFill>
              </a:rPr>
            </a:br>
            <a:br>
              <a:rPr lang="en-US" sz="1700" dirty="0">
                <a:solidFill>
                  <a:schemeClr val="tx1"/>
                </a:solidFill>
              </a:rPr>
            </a:br>
            <a:br>
              <a:rPr lang="en-US" sz="1700" dirty="0">
                <a:solidFill>
                  <a:schemeClr val="tx1"/>
                </a:solidFill>
              </a:rPr>
            </a:br>
            <a:endParaRPr lang="en-US" sz="1700" dirty="0">
              <a:solidFill>
                <a:schemeClr val="tx1"/>
              </a:solidFill>
            </a:endParaRPr>
          </a:p>
        </p:txBody>
      </p:sp>
      <p:pic>
        <p:nvPicPr>
          <p:cNvPr id="10" name="Picture 9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176D15F5-CB74-433D-B5BC-6E4B0C6B52D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271" y="2647146"/>
            <a:ext cx="863924" cy="903056"/>
          </a:xfrm>
          <a:prstGeom prst="rect">
            <a:avLst/>
          </a:prstGeom>
        </p:spPr>
      </p:pic>
      <p:pic>
        <p:nvPicPr>
          <p:cNvPr id="11" name="Picture 10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83339612-E305-4FE4-A311-B18333AE395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52018" y="2640606"/>
            <a:ext cx="863924" cy="903056"/>
          </a:xfrm>
          <a:prstGeom prst="rect">
            <a:avLst/>
          </a:prstGeom>
        </p:spPr>
      </p:pic>
      <p:pic>
        <p:nvPicPr>
          <p:cNvPr id="12" name="Picture 11" descr="A person holding a book shelf&#10;&#10;Description automatically generated">
            <a:extLst>
              <a:ext uri="{FF2B5EF4-FFF2-40B4-BE49-F238E27FC236}">
                <a16:creationId xmlns:a16="http://schemas.microsoft.com/office/drawing/2014/main" id="{0B004B64-E0F2-4935-841A-B37567B93F10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4"/>
          <a:stretch/>
        </p:blipFill>
        <p:spPr>
          <a:xfrm>
            <a:off x="7130540" y="2667742"/>
            <a:ext cx="858788" cy="903055"/>
          </a:xfrm>
          <a:prstGeom prst="rect">
            <a:avLst/>
          </a:prstGeom>
        </p:spPr>
      </p:pic>
      <p:pic>
        <p:nvPicPr>
          <p:cNvPr id="13" name="Picture 12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30DA95E2-3818-4430-B943-33EAA8C0040E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087985" y="2667742"/>
            <a:ext cx="858788" cy="903055"/>
          </a:xfrm>
          <a:prstGeom prst="rect">
            <a:avLst/>
          </a:prstGeom>
        </p:spPr>
      </p:pic>
      <p:pic>
        <p:nvPicPr>
          <p:cNvPr id="14" name="Picture 13" descr="A picture containing sitting, red, drawing, white&#10;&#10;Description automatically generated">
            <a:extLst>
              <a:ext uri="{FF2B5EF4-FFF2-40B4-BE49-F238E27FC236}">
                <a16:creationId xmlns:a16="http://schemas.microsoft.com/office/drawing/2014/main" id="{595F49CE-8927-4658-BDC2-B5F19B85446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1215" y="5946273"/>
            <a:ext cx="3360831" cy="792483"/>
          </a:xfrm>
          <a:prstGeom prst="rect">
            <a:avLst/>
          </a:prstGeom>
        </p:spPr>
      </p:pic>
      <p:pic>
        <p:nvPicPr>
          <p:cNvPr id="16" name="Graphic 15">
            <a:extLst>
              <a:ext uri="{FF2B5EF4-FFF2-40B4-BE49-F238E27FC236}">
                <a16:creationId xmlns:a16="http://schemas.microsoft.com/office/drawing/2014/main" id="{E6037A0C-AB9C-43F0-B68A-BDAE48D6A7D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744199" y="6089380"/>
            <a:ext cx="1060705" cy="659873"/>
          </a:xfrm>
          <a:prstGeom prst="rect">
            <a:avLst/>
          </a:prstGeom>
        </p:spPr>
      </p:pic>
      <p:sp>
        <p:nvSpPr>
          <p:cNvPr id="17" name="Subtitle 2">
            <a:extLst>
              <a:ext uri="{FF2B5EF4-FFF2-40B4-BE49-F238E27FC236}">
                <a16:creationId xmlns:a16="http://schemas.microsoft.com/office/drawing/2014/main" id="{6FBE11CE-574B-4AB4-AF8E-D80E7F6D5AA4}"/>
              </a:ext>
            </a:extLst>
          </p:cNvPr>
          <p:cNvSpPr txBox="1">
            <a:spLocks/>
          </p:cNvSpPr>
          <p:nvPr/>
        </p:nvSpPr>
        <p:spPr>
          <a:xfrm>
            <a:off x="3656123" y="3538858"/>
            <a:ext cx="3002017" cy="183794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900" b="1" dirty="0">
                <a:solidFill>
                  <a:schemeClr val="accent4"/>
                </a:solidFill>
              </a:rPr>
              <a:t>NANCY KUHL</a:t>
            </a:r>
            <a:br>
              <a:rPr lang="en-US" sz="1700" b="1" dirty="0">
                <a:solidFill>
                  <a:schemeClr val="tx1"/>
                </a:solidFill>
              </a:rPr>
            </a:br>
            <a:r>
              <a:rPr lang="en-US" sz="1700" cap="none" dirty="0">
                <a:solidFill>
                  <a:schemeClr val="tx1"/>
                </a:solidFill>
              </a:rPr>
              <a:t>Branch Program Coordinator</a:t>
            </a:r>
            <a:br>
              <a:rPr lang="en-US" sz="1700" b="1" dirty="0">
                <a:solidFill>
                  <a:schemeClr val="tx1"/>
                </a:solidFill>
              </a:rPr>
            </a:br>
            <a:br>
              <a:rPr lang="en-US" sz="1900" b="1" dirty="0">
                <a:solidFill>
                  <a:schemeClr val="accent4"/>
                </a:solidFill>
              </a:rPr>
            </a:br>
            <a:r>
              <a:rPr lang="en-US" sz="1900" b="1" dirty="0">
                <a:solidFill>
                  <a:schemeClr val="accent4"/>
                </a:solidFill>
              </a:rPr>
              <a:t>JEREMY CLARK</a:t>
            </a:r>
            <a:br>
              <a:rPr lang="en-US" sz="1700" b="1" dirty="0">
                <a:solidFill>
                  <a:schemeClr val="tx1"/>
                </a:solidFill>
              </a:rPr>
            </a:br>
            <a:r>
              <a:rPr lang="en-US" sz="1700" cap="none" dirty="0">
                <a:solidFill>
                  <a:schemeClr val="tx1"/>
                </a:solidFill>
              </a:rPr>
              <a:t>Digital Initiatives Coordinator</a:t>
            </a:r>
          </a:p>
          <a:p>
            <a:br>
              <a:rPr lang="en-US" sz="1700" b="1" dirty="0">
                <a:solidFill>
                  <a:schemeClr val="tx1"/>
                </a:solidFill>
              </a:rPr>
            </a:br>
            <a:endParaRPr lang="en-US" sz="1700" b="1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9AB922A-9442-4169-9784-542DBDAF6394}"/>
              </a:ext>
            </a:extLst>
          </p:cNvPr>
          <p:cNvCxnSpPr>
            <a:cxnSpLocks/>
          </p:cNvCxnSpPr>
          <p:nvPr/>
        </p:nvCxnSpPr>
        <p:spPr>
          <a:xfrm>
            <a:off x="684889" y="4909114"/>
            <a:ext cx="1226207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34C3CFEC-22A6-430E-ADC6-100D7ED1B39F}"/>
              </a:ext>
            </a:extLst>
          </p:cNvPr>
          <p:cNvSpPr txBox="1"/>
          <p:nvPr/>
        </p:nvSpPr>
        <p:spPr>
          <a:xfrm>
            <a:off x="573024" y="4877602"/>
            <a:ext cx="176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Halton Hills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A37E1DB-5ABF-43B6-9337-78FE6E578A9B}"/>
              </a:ext>
            </a:extLst>
          </p:cNvPr>
          <p:cNvSpPr txBox="1"/>
          <p:nvPr/>
        </p:nvSpPr>
        <p:spPr>
          <a:xfrm>
            <a:off x="3656123" y="4874635"/>
            <a:ext cx="17605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Bruce County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F20959-B9E8-48C3-891A-8424106B3601}"/>
              </a:ext>
            </a:extLst>
          </p:cNvPr>
          <p:cNvSpPr txBox="1"/>
          <p:nvPr/>
        </p:nvSpPr>
        <p:spPr>
          <a:xfrm>
            <a:off x="7028027" y="4905148"/>
            <a:ext cx="47768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Owen Sound &amp; North Grey Union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D37DA5AC-23AB-4451-8BF0-4816F21B48BD}"/>
              </a:ext>
            </a:extLst>
          </p:cNvPr>
          <p:cNvSpPr txBox="1">
            <a:spLocks/>
          </p:cNvSpPr>
          <p:nvPr/>
        </p:nvSpPr>
        <p:spPr>
          <a:xfrm>
            <a:off x="7032320" y="3515657"/>
            <a:ext cx="3493382" cy="179177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800" b="1" dirty="0">
                <a:solidFill>
                  <a:schemeClr val="accent4"/>
                </a:solidFill>
              </a:rPr>
              <a:t>Nadia Danyluk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en-US" sz="1600" cap="none" dirty="0">
                <a:solidFill>
                  <a:schemeClr val="tx1"/>
                </a:solidFill>
              </a:rPr>
              <a:t>Deputy Chief Librarian</a:t>
            </a:r>
          </a:p>
          <a:p>
            <a:r>
              <a:rPr lang="en-US" sz="1800" b="1" dirty="0">
                <a:solidFill>
                  <a:schemeClr val="accent4"/>
                </a:solidFill>
              </a:rPr>
              <a:t>SHARON WAGENAAR</a:t>
            </a:r>
            <a:br>
              <a:rPr lang="en-US" sz="1600" b="1" dirty="0">
                <a:solidFill>
                  <a:schemeClr val="tx1"/>
                </a:solidFill>
              </a:rPr>
            </a:br>
            <a:r>
              <a:rPr lang="en-US" sz="1600" cap="none" dirty="0">
                <a:solidFill>
                  <a:schemeClr val="tx1"/>
                </a:solidFill>
              </a:rPr>
              <a:t>Youth Services Specialist</a:t>
            </a:r>
            <a:endParaRPr lang="en-US" sz="1600" dirty="0">
              <a:solidFill>
                <a:schemeClr val="tx1"/>
              </a:solidFill>
            </a:endParaRPr>
          </a:p>
        </p:txBody>
      </p:sp>
      <p:pic>
        <p:nvPicPr>
          <p:cNvPr id="25" name="Picture 24" descr="A picture containing person, man, indoor, looking&#10;&#10;Description automatically generated">
            <a:extLst>
              <a:ext uri="{FF2B5EF4-FFF2-40B4-BE49-F238E27FC236}">
                <a16:creationId xmlns:a16="http://schemas.microsoft.com/office/drawing/2014/main" id="{3498F88B-7543-44E8-B81C-932764EC8CA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627855" y="2719239"/>
            <a:ext cx="897411" cy="746226"/>
          </a:xfrm>
          <a:prstGeom prst="rect">
            <a:avLst/>
          </a:prstGeom>
        </p:spPr>
      </p:pic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2537CEC1-E31F-44A2-ABDA-32B672066AE6}"/>
              </a:ext>
            </a:extLst>
          </p:cNvPr>
          <p:cNvCxnSpPr>
            <a:cxnSpLocks/>
          </p:cNvCxnSpPr>
          <p:nvPr/>
        </p:nvCxnSpPr>
        <p:spPr>
          <a:xfrm>
            <a:off x="3752018" y="4902067"/>
            <a:ext cx="1393006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EDBD6B9-9FC8-415D-8EF1-29DA3570028D}"/>
              </a:ext>
            </a:extLst>
          </p:cNvPr>
          <p:cNvCxnSpPr>
            <a:cxnSpLocks/>
          </p:cNvCxnSpPr>
          <p:nvPr/>
        </p:nvCxnSpPr>
        <p:spPr>
          <a:xfrm>
            <a:off x="7130540" y="4909114"/>
            <a:ext cx="3395162" cy="0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A picture containing drawing, food&#10;&#10;Description automatically generated">
            <a:extLst>
              <a:ext uri="{FF2B5EF4-FFF2-40B4-BE49-F238E27FC236}">
                <a16:creationId xmlns:a16="http://schemas.microsoft.com/office/drawing/2014/main" id="{BCD9F08B-02A4-4668-B62F-8ACBBFEE41C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839" y="6079693"/>
            <a:ext cx="1621151" cy="753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22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B5635A56-987F-49B9-A9A4-6002333F2098}"/>
              </a:ext>
            </a:extLst>
          </p:cNvPr>
          <p:cNvSpPr txBox="1">
            <a:spLocks/>
          </p:cNvSpPr>
          <p:nvPr/>
        </p:nvSpPr>
        <p:spPr>
          <a:xfrm>
            <a:off x="124968" y="-278801"/>
            <a:ext cx="1066872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Setting it all up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C5757EC-6AAF-492B-96C0-D4C33CEF9D34}"/>
              </a:ext>
            </a:extLst>
          </p:cNvPr>
          <p:cNvSpPr txBox="1"/>
          <p:nvPr/>
        </p:nvSpPr>
        <p:spPr>
          <a:xfrm>
            <a:off x="490653" y="1120676"/>
            <a:ext cx="685243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 some setup done the night before!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Staff come in early to finish setup, meet with vendors/partners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Staff organization:</a:t>
            </a:r>
            <a:br>
              <a:rPr lang="en-US" dirty="0"/>
            </a:b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Staff and volunteers are scheduled in specific areas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Break coverage schedule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Encourage staff to wear cosplay/fandom attire</a:t>
            </a:r>
            <a:br>
              <a:rPr lang="en-US" dirty="0"/>
            </a:b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Signage around the building </a:t>
            </a:r>
            <a:br>
              <a:rPr lang="en-US" b="1" dirty="0"/>
            </a:b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356254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35D4E7E6-8D59-42CF-9D8B-640532874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4672152"/>
              </p:ext>
            </p:extLst>
          </p:nvPr>
        </p:nvGraphicFramePr>
        <p:xfrm>
          <a:off x="578395" y="864200"/>
          <a:ext cx="5186785" cy="287847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186785">
                  <a:extLst>
                    <a:ext uri="{9D8B030D-6E8A-4147-A177-3AD203B41FA5}">
                      <a16:colId xmlns:a16="http://schemas.microsoft.com/office/drawing/2014/main" val="3041547426"/>
                    </a:ext>
                  </a:extLst>
                </a:gridCol>
              </a:tblGrid>
              <a:tr h="460508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All-Day 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30839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/>
                        <a:t>Retro Video Games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301543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Crafts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685647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Scavenger Hunt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454111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LEGO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491276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Photobooth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88476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Button-Making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534341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Vote for your </a:t>
                      </a:r>
                      <a:r>
                        <a:rPr lang="en-US" sz="1600" dirty="0" err="1"/>
                        <a:t>Favourite</a:t>
                      </a:r>
                      <a:r>
                        <a:rPr lang="en-US" sz="1600" dirty="0"/>
                        <a:t> Fandom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230299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9489AA1D-92D6-47FD-B6CE-1FF252F8F077}"/>
              </a:ext>
            </a:extLst>
          </p:cNvPr>
          <p:cNvSpPr txBox="1">
            <a:spLocks/>
          </p:cNvSpPr>
          <p:nvPr/>
        </p:nvSpPr>
        <p:spPr>
          <a:xfrm>
            <a:off x="124967" y="-278801"/>
            <a:ext cx="11703618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Event schedule– Halton Hills</a:t>
            </a:r>
          </a:p>
        </p:txBody>
      </p:sp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E28845C0-DA76-4D47-8FAB-A36E556BAC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2835539"/>
              </p:ext>
            </p:extLst>
          </p:nvPr>
        </p:nvGraphicFramePr>
        <p:xfrm>
          <a:off x="5996328" y="864198"/>
          <a:ext cx="5186785" cy="356797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94649">
                  <a:extLst>
                    <a:ext uri="{9D8B030D-6E8A-4147-A177-3AD203B41FA5}">
                      <a16:colId xmlns:a16="http://schemas.microsoft.com/office/drawing/2014/main" val="3041547426"/>
                    </a:ext>
                  </a:extLst>
                </a:gridCol>
                <a:gridCol w="3992136">
                  <a:extLst>
                    <a:ext uri="{9D8B030D-6E8A-4147-A177-3AD203B41FA5}">
                      <a16:colId xmlns:a16="http://schemas.microsoft.com/office/drawing/2014/main" val="404405422"/>
                    </a:ext>
                  </a:extLst>
                </a:gridCol>
              </a:tblGrid>
              <a:tr h="43018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Event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30839"/>
                  </a:ext>
                </a:extLst>
              </a:tr>
              <a:tr h="340270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10-1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Drop-in Virtual Reality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592804"/>
                  </a:ext>
                </a:extLst>
              </a:tr>
              <a:tr h="340270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11-11:30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Superhero Storytime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111919"/>
                  </a:ext>
                </a:extLst>
              </a:tr>
              <a:tr h="340270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1-2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Marvel Trivia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356102"/>
                  </a:ext>
                </a:extLst>
              </a:tr>
              <a:tr h="340270"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Cosplay Contest Judging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824140"/>
                  </a:ext>
                </a:extLst>
              </a:tr>
              <a:tr h="355342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2-3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Cosplay Runway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761171"/>
                  </a:ext>
                </a:extLst>
              </a:tr>
              <a:tr h="355342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2-3:30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Fandom Carnival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528399"/>
                  </a:ext>
                </a:extLst>
              </a:tr>
              <a:tr h="355342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2-4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Dungeons and Dragons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407819"/>
                  </a:ext>
                </a:extLst>
              </a:tr>
              <a:tr h="355342"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Board Games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648142"/>
                  </a:ext>
                </a:extLst>
              </a:tr>
              <a:tr h="355342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3-4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Batman Trivia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973022"/>
                  </a:ext>
                </a:extLst>
              </a:tr>
            </a:tbl>
          </a:graphicData>
        </a:graphic>
      </p:graphicFrame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72664353-977C-4229-AD2A-5779C95A48D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8253724"/>
              </p:ext>
            </p:extLst>
          </p:nvPr>
        </p:nvGraphicFramePr>
        <p:xfrm>
          <a:off x="578395" y="3841863"/>
          <a:ext cx="5186785" cy="20116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186785">
                  <a:extLst>
                    <a:ext uri="{9D8B030D-6E8A-4147-A177-3AD203B41FA5}">
                      <a16:colId xmlns:a16="http://schemas.microsoft.com/office/drawing/2014/main" val="3041547426"/>
                    </a:ext>
                  </a:extLst>
                </a:gridCol>
              </a:tblGrid>
              <a:tr h="29753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Special Guests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30839"/>
                  </a:ext>
                </a:extLst>
              </a:tr>
              <a:tr h="29753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Guelph Spectacular Spiderman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301543"/>
                  </a:ext>
                </a:extLst>
              </a:tr>
              <a:tr h="29753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Amazon Princess – Wonder Woman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685647"/>
                  </a:ext>
                </a:extLst>
              </a:tr>
              <a:tr h="29753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Guelph Gandalf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454111"/>
                  </a:ext>
                </a:extLst>
              </a:tr>
              <a:tr h="29753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501</a:t>
                      </a:r>
                      <a:r>
                        <a:rPr lang="en-US" sz="1600" baseline="30000" dirty="0"/>
                        <a:t>st</a:t>
                      </a:r>
                      <a:r>
                        <a:rPr lang="en-US" sz="1600" dirty="0"/>
                        <a:t> Legion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491276"/>
                  </a:ext>
                </a:extLst>
              </a:tr>
              <a:tr h="297536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Brampton Batman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884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721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35D4E7E6-8D59-42CF-9D8B-640532874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9473778"/>
              </p:ext>
            </p:extLst>
          </p:nvPr>
        </p:nvGraphicFramePr>
        <p:xfrm>
          <a:off x="578395" y="864199"/>
          <a:ext cx="5186785" cy="183568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94649">
                  <a:extLst>
                    <a:ext uri="{9D8B030D-6E8A-4147-A177-3AD203B41FA5}">
                      <a16:colId xmlns:a16="http://schemas.microsoft.com/office/drawing/2014/main" val="3041547426"/>
                    </a:ext>
                  </a:extLst>
                </a:gridCol>
                <a:gridCol w="3992136">
                  <a:extLst>
                    <a:ext uri="{9D8B030D-6E8A-4147-A177-3AD203B41FA5}">
                      <a16:colId xmlns:a16="http://schemas.microsoft.com/office/drawing/2014/main" val="404405422"/>
                    </a:ext>
                  </a:extLst>
                </a:gridCol>
              </a:tblGrid>
              <a:tr h="47633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Event (Workshops)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30839"/>
                  </a:ext>
                </a:extLst>
              </a:tr>
              <a:tr h="353317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 </a:t>
                      </a:r>
                      <a:r>
                        <a:rPr lang="en-US" sz="1600" b="1" dirty="0"/>
                        <a:t>11–11:45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D&amp;D: Homebrew Your Own Adventure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592804"/>
                  </a:ext>
                </a:extLst>
              </a:tr>
              <a:tr h="322093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12–12:45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Beginners Kanji with Mana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356102"/>
                  </a:ext>
                </a:extLst>
              </a:tr>
              <a:tr h="335475">
                <a:tc>
                  <a:txBody>
                    <a:bodyPr/>
                    <a:lstStyle/>
                    <a:p>
                      <a:pPr algn="r"/>
                      <a:r>
                        <a:rPr lang="en-US" sz="1600" dirty="0"/>
                        <a:t> </a:t>
                      </a:r>
                      <a:r>
                        <a:rPr lang="en-US" sz="1600" b="1" dirty="0"/>
                        <a:t>1–1:45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 err="1"/>
                        <a:t>Stuffies</a:t>
                      </a:r>
                      <a:r>
                        <a:rPr lang="en-US" sz="1600" dirty="0"/>
                        <a:t> with Sharon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824140"/>
                  </a:ext>
                </a:extLst>
              </a:tr>
              <a:tr h="311686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2–2:45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Wig Styling and Make-up Basics with Laura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761171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9489AA1D-92D6-47FD-B6CE-1FF252F8F077}"/>
              </a:ext>
            </a:extLst>
          </p:cNvPr>
          <p:cNvSpPr txBox="1">
            <a:spLocks/>
          </p:cNvSpPr>
          <p:nvPr/>
        </p:nvSpPr>
        <p:spPr>
          <a:xfrm>
            <a:off x="124968" y="-278801"/>
            <a:ext cx="1066872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Event schedule – Owen Sound North Grey</a:t>
            </a:r>
          </a:p>
        </p:txBody>
      </p:sp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E28845C0-DA76-4D47-8FAB-A36E556BAC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788551"/>
              </p:ext>
            </p:extLst>
          </p:nvPr>
        </p:nvGraphicFramePr>
        <p:xfrm>
          <a:off x="5996328" y="864198"/>
          <a:ext cx="5186785" cy="5309385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194649">
                  <a:extLst>
                    <a:ext uri="{9D8B030D-6E8A-4147-A177-3AD203B41FA5}">
                      <a16:colId xmlns:a16="http://schemas.microsoft.com/office/drawing/2014/main" val="3041547426"/>
                    </a:ext>
                  </a:extLst>
                </a:gridCol>
                <a:gridCol w="3992136">
                  <a:extLst>
                    <a:ext uri="{9D8B030D-6E8A-4147-A177-3AD203B41FA5}">
                      <a16:colId xmlns:a16="http://schemas.microsoft.com/office/drawing/2014/main" val="404405422"/>
                    </a:ext>
                  </a:extLst>
                </a:gridCol>
              </a:tblGrid>
              <a:tr h="46773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Event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30839"/>
                  </a:ext>
                </a:extLst>
              </a:tr>
              <a:tr h="346938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10-4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Artist’s Alley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592804"/>
                  </a:ext>
                </a:extLst>
              </a:tr>
              <a:tr h="346938"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Superhero Café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111919"/>
                  </a:ext>
                </a:extLst>
              </a:tr>
              <a:tr h="329227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10-3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Owen Sound Ghostbusters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356102"/>
                  </a:ext>
                </a:extLst>
              </a:tr>
              <a:tr h="275887"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Button Stand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824140"/>
                  </a:ext>
                </a:extLst>
              </a:tr>
              <a:tr h="386357"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Paper Crafts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761171"/>
                  </a:ext>
                </a:extLst>
              </a:tr>
              <a:tr h="386357"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Kids’ Crafts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528399"/>
                  </a:ext>
                </a:extLst>
              </a:tr>
              <a:tr h="386357"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Prize Draws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407819"/>
                  </a:ext>
                </a:extLst>
              </a:tr>
              <a:tr h="386357"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Dr. Frankenstein’s Toy Workshop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648142"/>
                  </a:ext>
                </a:extLst>
              </a:tr>
              <a:tr h="386357"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Scenic City Games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973022"/>
                  </a:ext>
                </a:extLst>
              </a:tr>
              <a:tr h="386357"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Face Painting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749625"/>
                  </a:ext>
                </a:extLst>
              </a:tr>
              <a:tr h="386357"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Photo Booth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369701"/>
                  </a:ext>
                </a:extLst>
              </a:tr>
              <a:tr h="386357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10-2:30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Videogame Tournament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764367"/>
                  </a:ext>
                </a:extLst>
              </a:tr>
              <a:tr h="386357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3-4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Cosplay Showcase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256110"/>
                  </a:ext>
                </a:extLst>
              </a:tr>
            </a:tbl>
          </a:graphicData>
        </a:graphic>
      </p:graphicFrame>
      <p:pic>
        <p:nvPicPr>
          <p:cNvPr id="5" name="Picture 4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19F8B4B6-3D31-40C7-82FC-01ADDC6249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491" y="2827750"/>
            <a:ext cx="2107851" cy="3288883"/>
          </a:xfrm>
          <a:prstGeom prst="rect">
            <a:avLst/>
          </a:prstGeom>
        </p:spPr>
      </p:pic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65392E2C-4B0A-4A8D-A009-157B420FAD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4387" y="2827750"/>
            <a:ext cx="2107851" cy="3289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378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35D4E7E6-8D59-42CF-9D8B-6405328740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8339151"/>
              </p:ext>
            </p:extLst>
          </p:nvPr>
        </p:nvGraphicFramePr>
        <p:xfrm>
          <a:off x="578395" y="864200"/>
          <a:ext cx="5186785" cy="287847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186785">
                  <a:extLst>
                    <a:ext uri="{9D8B030D-6E8A-4147-A177-3AD203B41FA5}">
                      <a16:colId xmlns:a16="http://schemas.microsoft.com/office/drawing/2014/main" val="3041547426"/>
                    </a:ext>
                  </a:extLst>
                </a:gridCol>
              </a:tblGrid>
              <a:tr h="460508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All-Day Activities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30839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Vendor’s Area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301543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Green Screen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685647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Scavenger Hunt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33454111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Slime Workshop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7491276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Bean Bag Toss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588476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Button Making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44534341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Brampton Batman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20230299"/>
                  </a:ext>
                </a:extLst>
              </a:tr>
            </a:tbl>
          </a:graphicData>
        </a:graphic>
      </p:graphicFrame>
      <p:sp>
        <p:nvSpPr>
          <p:cNvPr id="7" name="Title 1">
            <a:extLst>
              <a:ext uri="{FF2B5EF4-FFF2-40B4-BE49-F238E27FC236}">
                <a16:creationId xmlns:a16="http://schemas.microsoft.com/office/drawing/2014/main" id="{9489AA1D-92D6-47FD-B6CE-1FF252F8F077}"/>
              </a:ext>
            </a:extLst>
          </p:cNvPr>
          <p:cNvSpPr txBox="1">
            <a:spLocks/>
          </p:cNvSpPr>
          <p:nvPr/>
        </p:nvSpPr>
        <p:spPr>
          <a:xfrm>
            <a:off x="124967" y="-278801"/>
            <a:ext cx="11703618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Event schedule– Bruce county</a:t>
            </a:r>
          </a:p>
        </p:txBody>
      </p:sp>
      <p:graphicFrame>
        <p:nvGraphicFramePr>
          <p:cNvPr id="8" name="Table 3">
            <a:extLst>
              <a:ext uri="{FF2B5EF4-FFF2-40B4-BE49-F238E27FC236}">
                <a16:creationId xmlns:a16="http://schemas.microsoft.com/office/drawing/2014/main" id="{E28845C0-DA76-4D47-8FAB-A36E556BAC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7529341"/>
              </p:ext>
            </p:extLst>
          </p:nvPr>
        </p:nvGraphicFramePr>
        <p:xfrm>
          <a:off x="5996328" y="864198"/>
          <a:ext cx="5186785" cy="502890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95426">
                  <a:extLst>
                    <a:ext uri="{9D8B030D-6E8A-4147-A177-3AD203B41FA5}">
                      <a16:colId xmlns:a16="http://schemas.microsoft.com/office/drawing/2014/main" val="3041547426"/>
                    </a:ext>
                  </a:extLst>
                </a:gridCol>
                <a:gridCol w="3891359">
                  <a:extLst>
                    <a:ext uri="{9D8B030D-6E8A-4147-A177-3AD203B41FA5}">
                      <a16:colId xmlns:a16="http://schemas.microsoft.com/office/drawing/2014/main" val="404405422"/>
                    </a:ext>
                  </a:extLst>
                </a:gridCol>
              </a:tblGrid>
              <a:tr h="4697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/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Event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30839"/>
                  </a:ext>
                </a:extLst>
              </a:tr>
              <a:tr h="340270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Story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592804"/>
                  </a:ext>
                </a:extLst>
              </a:tr>
              <a:tr h="340270"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Wizard Workshop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27111919"/>
                  </a:ext>
                </a:extLst>
              </a:tr>
              <a:tr h="340270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10:30-3:30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Face Painting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356102"/>
                  </a:ext>
                </a:extLst>
              </a:tr>
              <a:tr h="340270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Adobe Illustrator Workshop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824140"/>
                  </a:ext>
                </a:extLst>
              </a:tr>
              <a:tr h="355342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Cosplay Demo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761171"/>
                  </a:ext>
                </a:extLst>
              </a:tr>
              <a:tr h="355342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12:30-1:30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iPad Comic Strips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18528399"/>
                  </a:ext>
                </a:extLst>
              </a:tr>
              <a:tr h="355342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Illustration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1407819"/>
                  </a:ext>
                </a:extLst>
              </a:tr>
              <a:tr h="355342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2:00-3:30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Trivia Challenge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87648142"/>
                  </a:ext>
                </a:extLst>
              </a:tr>
              <a:tr h="355342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Story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1973022"/>
                  </a:ext>
                </a:extLst>
              </a:tr>
              <a:tr h="355342"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Wizard Workshop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24749625"/>
                  </a:ext>
                </a:extLst>
              </a:tr>
              <a:tr h="355342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3:30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Costume Parade with Batman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9369701"/>
                  </a:ext>
                </a:extLst>
              </a:tr>
              <a:tr h="355342">
                <a:tc>
                  <a:txBody>
                    <a:bodyPr/>
                    <a:lstStyle/>
                    <a:p>
                      <a:pPr algn="r"/>
                      <a:r>
                        <a:rPr lang="en-US" sz="1600" b="1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/>
                        <a:t>Art Contest Draw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11764367"/>
                  </a:ext>
                </a:extLst>
              </a:tr>
              <a:tr h="355342">
                <a:tc>
                  <a:txBody>
                    <a:bodyPr/>
                    <a:lstStyle/>
                    <a:p>
                      <a:pPr algn="r"/>
                      <a:endParaRPr lang="en-US" sz="16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600" dirty="0" err="1"/>
                        <a:t>ComicCon</a:t>
                      </a:r>
                      <a:r>
                        <a:rPr lang="en-US" sz="1600" dirty="0"/>
                        <a:t> Prize Draw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762561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8468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38A5764-DE50-4217-935B-0FF93C5B5404}"/>
              </a:ext>
            </a:extLst>
          </p:cNvPr>
          <p:cNvSpPr txBox="1">
            <a:spLocks/>
          </p:cNvSpPr>
          <p:nvPr/>
        </p:nvSpPr>
        <p:spPr>
          <a:xfrm>
            <a:off x="124968" y="-278801"/>
            <a:ext cx="1066872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Evaluation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0AA3C6-EE23-46C8-8368-4FFD085D0C37}"/>
              </a:ext>
            </a:extLst>
          </p:cNvPr>
          <p:cNvSpPr txBox="1"/>
          <p:nvPr/>
        </p:nvSpPr>
        <p:spPr>
          <a:xfrm>
            <a:off x="490653" y="1120676"/>
            <a:ext cx="591014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We Asked:</a:t>
            </a:r>
            <a:br>
              <a:rPr lang="en-US" b="1" dirty="0"/>
            </a:b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Highlights / </a:t>
            </a:r>
            <a:r>
              <a:rPr lang="en-US" dirty="0" err="1"/>
              <a:t>favourite</a:t>
            </a:r>
            <a:r>
              <a:rPr lang="en-US" dirty="0"/>
              <a:t> events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Things to add in the future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How it affects our community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How did you learn about the event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Would you be interested in participating in future events, and how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General comments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EB2059-030B-4638-A6C7-C92BC9FAF64E}"/>
              </a:ext>
            </a:extLst>
          </p:cNvPr>
          <p:cNvSpPr txBox="1"/>
          <p:nvPr/>
        </p:nvSpPr>
        <p:spPr>
          <a:xfrm>
            <a:off x="524107" y="3707178"/>
            <a:ext cx="7761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Evaluations: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Electronic, via Facebook and Survey Monkey</a:t>
            </a:r>
            <a:r>
              <a:rPr lang="en-US" b="1" dirty="0"/>
              <a:t>	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D6B024-A7D5-4153-9F95-1C3CAD2F63D8}"/>
              </a:ext>
            </a:extLst>
          </p:cNvPr>
          <p:cNvSpPr txBox="1"/>
          <p:nvPr/>
        </p:nvSpPr>
        <p:spPr>
          <a:xfrm>
            <a:off x="524107" y="4560849"/>
            <a:ext cx="10180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Postmortem with staff and volunteers</a:t>
            </a:r>
          </a:p>
        </p:txBody>
      </p:sp>
    </p:spTree>
    <p:extLst>
      <p:ext uri="{BB962C8B-B14F-4D97-AF65-F5344CB8AC3E}">
        <p14:creationId xmlns:p14="http://schemas.microsoft.com/office/powerpoint/2010/main" val="29675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91FFC5C-3D31-434D-AAC1-A30C595C4558}"/>
              </a:ext>
            </a:extLst>
          </p:cNvPr>
          <p:cNvSpPr txBox="1">
            <a:spLocks/>
          </p:cNvSpPr>
          <p:nvPr/>
        </p:nvSpPr>
        <p:spPr>
          <a:xfrm>
            <a:off x="124968" y="-278801"/>
            <a:ext cx="1128273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Things we learned from our </a:t>
            </a:r>
            <a:r>
              <a:rPr lang="en-US" strike="sngStrike" dirty="0"/>
              <a:t>mistakes</a:t>
            </a:r>
            <a:r>
              <a:rPr lang="en-US" dirty="0">
                <a:effectLst/>
              </a:rPr>
              <a:t> adventures</a:t>
            </a:r>
            <a:endParaRPr lang="en-US" dirty="0"/>
          </a:p>
        </p:txBody>
      </p:sp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9CE25D2D-D553-4F31-B23D-1287E3A88D4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4919603"/>
              </p:ext>
            </p:extLst>
          </p:nvPr>
        </p:nvGraphicFramePr>
        <p:xfrm>
          <a:off x="579547" y="3924014"/>
          <a:ext cx="5186785" cy="137155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186785">
                  <a:extLst>
                    <a:ext uri="{9D8B030D-6E8A-4147-A177-3AD203B41FA5}">
                      <a16:colId xmlns:a16="http://schemas.microsoft.com/office/drawing/2014/main" val="3041547426"/>
                    </a:ext>
                  </a:extLst>
                </a:gridCol>
              </a:tblGrid>
              <a:tr h="319831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Halton Hills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30839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More staff involved in the planning stage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301543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Examine library policies (ex: vendors)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685647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Scheduling event on free comic book day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3206125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3848D34-7F18-4774-A19C-1682AC5C368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731086"/>
              </p:ext>
            </p:extLst>
          </p:nvPr>
        </p:nvGraphicFramePr>
        <p:xfrm>
          <a:off x="579548" y="864199"/>
          <a:ext cx="5186785" cy="2753248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186785">
                  <a:extLst>
                    <a:ext uri="{9D8B030D-6E8A-4147-A177-3AD203B41FA5}">
                      <a16:colId xmlns:a16="http://schemas.microsoft.com/office/drawing/2014/main" val="3041547426"/>
                    </a:ext>
                  </a:extLst>
                </a:gridCol>
              </a:tblGrid>
              <a:tr h="319831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Owen Sound North Grey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30839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No more Friday evening films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301543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Fewer meetings with volunteers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685647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Consider rescheduling cosplay for the afternoon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040762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Needs more volunteers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95229879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Trivia does not need to last an hour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36503322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Don’t skimp on the pizza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77912751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No one likes Sprite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95630352"/>
                  </a:ext>
                </a:extLst>
              </a:tr>
            </a:tbl>
          </a:graphicData>
        </a:graphic>
      </p:graphicFrame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A11808E9-074F-458D-AD17-808BBEFDC5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9240437"/>
              </p:ext>
            </p:extLst>
          </p:nvPr>
        </p:nvGraphicFramePr>
        <p:xfrm>
          <a:off x="6060334" y="853048"/>
          <a:ext cx="5186785" cy="171697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5186785">
                  <a:extLst>
                    <a:ext uri="{9D8B030D-6E8A-4147-A177-3AD203B41FA5}">
                      <a16:colId xmlns:a16="http://schemas.microsoft.com/office/drawing/2014/main" val="3041547426"/>
                    </a:ext>
                  </a:extLst>
                </a:gridCol>
              </a:tblGrid>
              <a:tr h="319831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Bruce County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30839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Re-examine or create policies as needed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24301543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Volunteer policies – what can they do?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4685647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Room capacity issues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22326095"/>
                  </a:ext>
                </a:extLst>
              </a:tr>
              <a:tr h="345424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Afternoon anchor event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247781"/>
                  </a:ext>
                </a:extLst>
              </a:tr>
            </a:tbl>
          </a:graphicData>
        </a:graphic>
      </p:graphicFrame>
      <p:pic>
        <p:nvPicPr>
          <p:cNvPr id="2050" name="Picture 2" descr="Image result for everything is fine dog">
            <a:extLst>
              <a:ext uri="{FF2B5EF4-FFF2-40B4-BE49-F238E27FC236}">
                <a16:creationId xmlns:a16="http://schemas.microsoft.com/office/drawing/2014/main" id="{CA883C97-DFBA-4603-80D2-CE987FBC8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334" y="2722737"/>
            <a:ext cx="5186784" cy="2917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9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932CD74-8285-4353-A07E-D94B35C0F8B3}"/>
              </a:ext>
            </a:extLst>
          </p:cNvPr>
          <p:cNvSpPr txBox="1">
            <a:spLocks/>
          </p:cNvSpPr>
          <p:nvPr/>
        </p:nvSpPr>
        <p:spPr>
          <a:xfrm>
            <a:off x="124968" y="-278801"/>
            <a:ext cx="1066872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Now it’s your turn!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4AE4E4-B0E4-47FE-91B9-1F7EA982B343}"/>
              </a:ext>
            </a:extLst>
          </p:cNvPr>
          <p:cNvSpPr txBox="1"/>
          <p:nvPr/>
        </p:nvSpPr>
        <p:spPr>
          <a:xfrm>
            <a:off x="490653" y="1120676"/>
            <a:ext cx="1049329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Goal: </a:t>
            </a:r>
            <a:r>
              <a:rPr lang="en-US" dirty="0"/>
              <a:t>take home a plan you can sell to your library director on how AMAZING this event will be!</a:t>
            </a:r>
          </a:p>
          <a:p>
            <a:endParaRPr lang="en-US" b="1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Use the templates provided to outline a fan event for your library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Work together at your table to brainstorm ideas</a:t>
            </a:r>
            <a:br>
              <a:rPr lang="en-US" dirty="0"/>
            </a:b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We’ll re-group in 20 minutes to share our collective ideas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99B596B-2ED5-43EE-BF98-F75879ABEA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84" y="3293344"/>
            <a:ext cx="3702088" cy="2443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5794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deVideo">
            <a:hlinkClick r:id="" action="ppaction://media"/>
            <a:extLst>
              <a:ext uri="{FF2B5EF4-FFF2-40B4-BE49-F238E27FC236}">
                <a16:creationId xmlns:a16="http://schemas.microsoft.com/office/drawing/2014/main" id="{FEB9E6B7-E315-4447-8AC3-6C29200A37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41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605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D53EF7-96E1-47B7-93AB-5FC8F2A461F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522288"/>
            <a:ext cx="11788775" cy="1143000"/>
          </a:xfrm>
        </p:spPr>
        <p:txBody>
          <a:bodyPr/>
          <a:lstStyle/>
          <a:p>
            <a:r>
              <a:rPr lang="en-US" dirty="0"/>
              <a:t>Question &amp; answer</a:t>
            </a:r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6E1BDF40-B687-404E-80DA-02B559B12947}"/>
              </a:ext>
            </a:extLst>
          </p:cNvPr>
          <p:cNvSpPr txBox="1">
            <a:spLocks/>
          </p:cNvSpPr>
          <p:nvPr/>
        </p:nvSpPr>
        <p:spPr>
          <a:xfrm>
            <a:off x="464496" y="3187807"/>
            <a:ext cx="2836117" cy="11512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sz="20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700" dirty="0">
                <a:solidFill>
                  <a:schemeClr val="accent4"/>
                </a:solidFill>
              </a:rPr>
              <a:t>JODIE MANDARINO</a:t>
            </a:r>
          </a:p>
          <a:p>
            <a:r>
              <a:rPr lang="en-US" sz="1700" cap="none" dirty="0"/>
              <a:t>jmandarino@haltonhills.ca</a:t>
            </a:r>
            <a:br>
              <a:rPr lang="en-US" sz="1700" dirty="0"/>
            </a:br>
            <a:br>
              <a:rPr lang="en-US" sz="1700" dirty="0"/>
            </a:br>
            <a:br>
              <a:rPr lang="en-US" sz="1700" dirty="0"/>
            </a:br>
            <a:endParaRPr lang="en-US" sz="1700" dirty="0"/>
          </a:p>
        </p:txBody>
      </p:sp>
      <p:pic>
        <p:nvPicPr>
          <p:cNvPr id="7" name="Picture 6" descr="A person smiling for the camera&#10;&#10;Description automatically generated">
            <a:extLst>
              <a:ext uri="{FF2B5EF4-FFF2-40B4-BE49-F238E27FC236}">
                <a16:creationId xmlns:a16="http://schemas.microsoft.com/office/drawing/2014/main" id="{6D7F9C71-63E3-49F0-B4E9-2C56CCE78F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67" y="1860761"/>
            <a:ext cx="1260986" cy="1318103"/>
          </a:xfrm>
          <a:prstGeom prst="rect">
            <a:avLst/>
          </a:prstGeom>
        </p:spPr>
      </p:pic>
      <p:pic>
        <p:nvPicPr>
          <p:cNvPr id="8" name="Picture 7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9945158F-1F75-4831-874D-973AF186260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5713" y="1854222"/>
            <a:ext cx="1267241" cy="1324642"/>
          </a:xfrm>
          <a:prstGeom prst="rect">
            <a:avLst/>
          </a:prstGeom>
        </p:spPr>
      </p:pic>
      <p:pic>
        <p:nvPicPr>
          <p:cNvPr id="9" name="Picture 8" descr="A person holding a book shelf&#10;&#10;Description automatically generated">
            <a:extLst>
              <a:ext uri="{FF2B5EF4-FFF2-40B4-BE49-F238E27FC236}">
                <a16:creationId xmlns:a16="http://schemas.microsoft.com/office/drawing/2014/main" id="{BD0188DA-1660-4878-835B-130AACAE98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24"/>
          <a:stretch/>
        </p:blipFill>
        <p:spPr>
          <a:xfrm>
            <a:off x="7607451" y="1849419"/>
            <a:ext cx="1267241" cy="1332562"/>
          </a:xfrm>
          <a:prstGeom prst="rect">
            <a:avLst/>
          </a:prstGeom>
        </p:spPr>
      </p:pic>
      <p:pic>
        <p:nvPicPr>
          <p:cNvPr id="10" name="Picture 9" descr="A person posing for the camera&#10;&#10;Description automatically generated">
            <a:extLst>
              <a:ext uri="{FF2B5EF4-FFF2-40B4-BE49-F238E27FC236}">
                <a16:creationId xmlns:a16="http://schemas.microsoft.com/office/drawing/2014/main" id="{645A898F-388E-4861-8FD6-AC171FF72B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84405" y="1849419"/>
            <a:ext cx="1267241" cy="1332562"/>
          </a:xfrm>
          <a:prstGeom prst="rect">
            <a:avLst/>
          </a:prstGeom>
        </p:spPr>
      </p:pic>
      <p:sp>
        <p:nvSpPr>
          <p:cNvPr id="14" name="Subtitle 2">
            <a:extLst>
              <a:ext uri="{FF2B5EF4-FFF2-40B4-BE49-F238E27FC236}">
                <a16:creationId xmlns:a16="http://schemas.microsoft.com/office/drawing/2014/main" id="{9A11CDB7-E84F-47B7-9E88-96598FDEE847}"/>
              </a:ext>
            </a:extLst>
          </p:cNvPr>
          <p:cNvSpPr txBox="1">
            <a:spLocks/>
          </p:cNvSpPr>
          <p:nvPr/>
        </p:nvSpPr>
        <p:spPr>
          <a:xfrm>
            <a:off x="3500307" y="3201496"/>
            <a:ext cx="2836117" cy="1964864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700" b="1" dirty="0">
                <a:solidFill>
                  <a:schemeClr val="accent4"/>
                </a:solidFill>
              </a:rPr>
              <a:t>NANCY KUHL</a:t>
            </a:r>
            <a:br>
              <a:rPr lang="en-US" sz="1700" b="1" dirty="0">
                <a:solidFill>
                  <a:schemeClr val="tx1"/>
                </a:solidFill>
              </a:rPr>
            </a:br>
            <a:r>
              <a:rPr lang="en-US" sz="1700" b="1" cap="none" dirty="0">
                <a:solidFill>
                  <a:schemeClr val="tx1"/>
                </a:solidFill>
              </a:rPr>
              <a:t>nkuhl@brucecounty.on.ca</a:t>
            </a:r>
            <a:br>
              <a:rPr lang="en-US" sz="1700" b="1" dirty="0">
                <a:solidFill>
                  <a:schemeClr val="tx1"/>
                </a:solidFill>
              </a:rPr>
            </a:br>
            <a:endParaRPr lang="en-US" sz="1700" b="1" dirty="0">
              <a:solidFill>
                <a:schemeClr val="tx1"/>
              </a:solidFill>
            </a:endParaRPr>
          </a:p>
          <a:p>
            <a:r>
              <a:rPr lang="en-US" sz="1700" b="1" dirty="0">
                <a:solidFill>
                  <a:schemeClr val="accent4"/>
                </a:solidFill>
              </a:rPr>
              <a:t>JEREMY CLARK</a:t>
            </a:r>
            <a:br>
              <a:rPr lang="en-US" sz="1700" b="1" dirty="0">
                <a:solidFill>
                  <a:schemeClr val="tx1"/>
                </a:solidFill>
              </a:rPr>
            </a:br>
            <a:r>
              <a:rPr lang="en-US" sz="1700" b="1" cap="none" dirty="0">
                <a:solidFill>
                  <a:schemeClr val="tx1"/>
                </a:solidFill>
              </a:rPr>
              <a:t>jclark@brucecounty.on.ca</a:t>
            </a:r>
            <a:endParaRPr lang="en-US" sz="1700" b="1" dirty="0">
              <a:solidFill>
                <a:schemeClr val="tx1"/>
              </a:solidFill>
            </a:endParaRPr>
          </a:p>
          <a:p>
            <a:br>
              <a:rPr lang="en-US" sz="1700" b="1" dirty="0">
                <a:solidFill>
                  <a:schemeClr val="tx1"/>
                </a:solidFill>
              </a:rPr>
            </a:br>
            <a:endParaRPr lang="en-US" sz="1700" b="1" dirty="0">
              <a:solidFill>
                <a:schemeClr val="tx1"/>
              </a:solidFill>
            </a:endParaRPr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FD67ED2F-0585-4740-A949-FCC208D6ED4F}"/>
              </a:ext>
            </a:extLst>
          </p:cNvPr>
          <p:cNvSpPr txBox="1">
            <a:spLocks/>
          </p:cNvSpPr>
          <p:nvPr/>
        </p:nvSpPr>
        <p:spPr>
          <a:xfrm>
            <a:off x="7519832" y="3159915"/>
            <a:ext cx="4376328" cy="165610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r>
              <a:rPr lang="en-US" sz="1700" b="1" dirty="0">
                <a:solidFill>
                  <a:schemeClr val="accent4"/>
                </a:solidFill>
              </a:rPr>
              <a:t>Nadia Danyluk</a:t>
            </a:r>
            <a:br>
              <a:rPr lang="en-US" sz="1700" b="1" dirty="0">
                <a:solidFill>
                  <a:schemeClr val="tx1"/>
                </a:solidFill>
              </a:rPr>
            </a:br>
            <a:r>
              <a:rPr lang="en-US" sz="1700" b="1" cap="none" dirty="0">
                <a:solidFill>
                  <a:schemeClr val="tx1"/>
                </a:solidFill>
              </a:rPr>
              <a:t>ndanyluk@owensound.library.on.ca</a:t>
            </a:r>
            <a:br>
              <a:rPr lang="en-US" sz="1700" b="1" cap="none" dirty="0">
                <a:solidFill>
                  <a:schemeClr val="tx1"/>
                </a:solidFill>
              </a:rPr>
            </a:br>
            <a:br>
              <a:rPr lang="en-US" sz="1700" b="1" cap="none" dirty="0">
                <a:solidFill>
                  <a:schemeClr val="tx1"/>
                </a:solidFill>
              </a:rPr>
            </a:br>
            <a:r>
              <a:rPr lang="en-US" sz="1700" b="1" dirty="0">
                <a:solidFill>
                  <a:schemeClr val="accent4"/>
                </a:solidFill>
              </a:rPr>
              <a:t>SHARON WAGENAAR</a:t>
            </a:r>
            <a:br>
              <a:rPr lang="en-US" sz="1700" b="1" dirty="0">
                <a:solidFill>
                  <a:schemeClr val="tx1"/>
                </a:solidFill>
              </a:rPr>
            </a:br>
            <a:r>
              <a:rPr lang="en-US" sz="1700" b="1" cap="none" dirty="0">
                <a:solidFill>
                  <a:schemeClr val="tx1"/>
                </a:solidFill>
              </a:rPr>
              <a:t>swagenaar@owensound.library.on.ca</a:t>
            </a:r>
            <a:endParaRPr lang="en-US" sz="1700" b="1" dirty="0">
              <a:solidFill>
                <a:schemeClr val="tx1"/>
              </a:solidFill>
            </a:endParaRPr>
          </a:p>
        </p:txBody>
      </p:sp>
      <p:pic>
        <p:nvPicPr>
          <p:cNvPr id="16" name="Picture 15" descr="A picture containing person, man, indoor, looking&#10;&#10;Description automatically generated">
            <a:extLst>
              <a:ext uri="{FF2B5EF4-FFF2-40B4-BE49-F238E27FC236}">
                <a16:creationId xmlns:a16="http://schemas.microsoft.com/office/drawing/2014/main" id="{FBCF4333-7DDE-44DB-82A5-15A43FEE463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4866460" y="1967319"/>
            <a:ext cx="1342635" cy="1116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7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72BABF8-9A67-466E-8446-6BE36486D7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40" y="475486"/>
            <a:ext cx="3179242" cy="4913374"/>
          </a:xfrm>
          <a:prstGeom prst="rect">
            <a:avLst/>
          </a:prstGeom>
        </p:spPr>
      </p:pic>
      <p:pic>
        <p:nvPicPr>
          <p:cNvPr id="9" name="Picture 8" descr="A screenshot of text&#10;&#10;Description automatically generated">
            <a:extLst>
              <a:ext uri="{FF2B5EF4-FFF2-40B4-BE49-F238E27FC236}">
                <a16:creationId xmlns:a16="http://schemas.microsoft.com/office/drawing/2014/main" id="{64237950-AC7F-42F0-A8DE-48B10484A0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5525" y="475486"/>
            <a:ext cx="3685030" cy="4913374"/>
          </a:xfrm>
          <a:prstGeom prst="rect">
            <a:avLst/>
          </a:prstGeom>
        </p:spPr>
      </p:pic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3572AF44-EDB3-47DA-8FE7-63A628A82E6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26812912"/>
              </p:ext>
            </p:extLst>
          </p:nvPr>
        </p:nvGraphicFramePr>
        <p:xfrm>
          <a:off x="7957811" y="475486"/>
          <a:ext cx="3845187" cy="4913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Acrobat Document" r:id="rId6" imgW="6171911" imgH="7886459" progId="AcroExch.Document.DC">
                  <p:embed/>
                </p:oleObj>
              </mc:Choice>
              <mc:Fallback>
                <p:oleObj name="Acrobat Document" r:id="rId6" imgW="6171911" imgH="7886459" progId="AcroExch.Document.DC">
                  <p:embed/>
                  <p:pic>
                    <p:nvPicPr>
                      <p:cNvPr id="10" name="Object 9">
                        <a:extLst>
                          <a:ext uri="{FF2B5EF4-FFF2-40B4-BE49-F238E27FC236}">
                            <a16:creationId xmlns:a16="http://schemas.microsoft.com/office/drawing/2014/main" id="{3572AF44-EDB3-47DA-8FE7-63A628A82E6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7957811" y="475486"/>
                        <a:ext cx="3845187" cy="49133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2066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A35DF3A4-0FC9-43EA-8738-ABBD9EACA808}"/>
              </a:ext>
            </a:extLst>
          </p:cNvPr>
          <p:cNvSpPr txBox="1">
            <a:spLocks/>
          </p:cNvSpPr>
          <p:nvPr/>
        </p:nvSpPr>
        <p:spPr>
          <a:xfrm>
            <a:off x="4662678" y="772084"/>
            <a:ext cx="3438144" cy="64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sz="20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Bruce county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53FC86B-3CA5-458B-ABEF-C5EB5A35D103}"/>
              </a:ext>
            </a:extLst>
          </p:cNvPr>
          <p:cNvSpPr txBox="1">
            <a:spLocks/>
          </p:cNvSpPr>
          <p:nvPr/>
        </p:nvSpPr>
        <p:spPr>
          <a:xfrm>
            <a:off x="7217664" y="764210"/>
            <a:ext cx="3438144" cy="64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sz="20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Owen sound north grey</a:t>
            </a:r>
          </a:p>
        </p:txBody>
      </p:sp>
      <p:sp>
        <p:nvSpPr>
          <p:cNvPr id="14" name="Content Placeholder 3">
            <a:extLst>
              <a:ext uri="{FF2B5EF4-FFF2-40B4-BE49-F238E27FC236}">
                <a16:creationId xmlns:a16="http://schemas.microsoft.com/office/drawing/2014/main" id="{86DAC7C5-72FD-42DA-8F82-F3547C3634BC}"/>
              </a:ext>
            </a:extLst>
          </p:cNvPr>
          <p:cNvSpPr txBox="1">
            <a:spLocks/>
          </p:cNvSpPr>
          <p:nvPr/>
        </p:nvSpPr>
        <p:spPr>
          <a:xfrm>
            <a:off x="-423672" y="1541450"/>
            <a:ext cx="2286000" cy="347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7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r">
              <a:buNone/>
            </a:pPr>
            <a:r>
              <a:rPr lang="en-US" sz="1800" b="1" dirty="0"/>
              <a:t>RESIDENTS</a:t>
            </a:r>
          </a:p>
          <a:p>
            <a:pPr marL="45720" indent="0" algn="r">
              <a:buNone/>
            </a:pPr>
            <a:r>
              <a:rPr lang="en-US" sz="1800" b="1" dirty="0"/>
              <a:t>LIBRARIES</a:t>
            </a:r>
          </a:p>
          <a:p>
            <a:pPr marL="45720" indent="0" algn="r">
              <a:buNone/>
            </a:pPr>
            <a:r>
              <a:rPr lang="en-US" sz="1800" b="1" dirty="0"/>
              <a:t>CARD HOLDERS</a:t>
            </a:r>
          </a:p>
          <a:p>
            <a:pPr marL="45720" indent="0" algn="r">
              <a:buNone/>
            </a:pPr>
            <a:r>
              <a:rPr lang="en-US" sz="1800" b="1" dirty="0"/>
              <a:t>PHYSICAL CIRC.</a:t>
            </a:r>
          </a:p>
          <a:p>
            <a:pPr marL="45720" indent="0" algn="r">
              <a:buNone/>
            </a:pPr>
            <a:r>
              <a:rPr lang="en-US" sz="1800" b="1" dirty="0"/>
              <a:t>PROGRAMS</a:t>
            </a:r>
          </a:p>
          <a:p>
            <a:pPr marL="45720" indent="0" algn="r">
              <a:buNone/>
            </a:pPr>
            <a:r>
              <a:rPr lang="en-US" sz="1800" b="1" dirty="0"/>
              <a:t>PROGRAM ATTENDANCE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76AE7DC4-79C8-4906-8A3A-E5AE72DCC402}"/>
              </a:ext>
            </a:extLst>
          </p:cNvPr>
          <p:cNvCxnSpPr>
            <a:cxnSpLocks/>
          </p:cNvCxnSpPr>
          <p:nvPr/>
        </p:nvCxnSpPr>
        <p:spPr>
          <a:xfrm>
            <a:off x="996696" y="1951659"/>
            <a:ext cx="71977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1B2202B-AD7B-4FAF-B6A6-09603CFD3987}"/>
              </a:ext>
            </a:extLst>
          </p:cNvPr>
          <p:cNvCxnSpPr>
            <a:cxnSpLocks/>
          </p:cNvCxnSpPr>
          <p:nvPr/>
        </p:nvCxnSpPr>
        <p:spPr>
          <a:xfrm>
            <a:off x="996696" y="2414955"/>
            <a:ext cx="71977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8F693283-96A5-4C9E-A122-CBD3143227BC}"/>
              </a:ext>
            </a:extLst>
          </p:cNvPr>
          <p:cNvCxnSpPr>
            <a:cxnSpLocks/>
          </p:cNvCxnSpPr>
          <p:nvPr/>
        </p:nvCxnSpPr>
        <p:spPr>
          <a:xfrm>
            <a:off x="970788" y="2895371"/>
            <a:ext cx="72236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54682E9D-7507-49ED-AA6C-E1023CC92DFD}"/>
              </a:ext>
            </a:extLst>
          </p:cNvPr>
          <p:cNvSpPr txBox="1">
            <a:spLocks/>
          </p:cNvSpPr>
          <p:nvPr/>
        </p:nvSpPr>
        <p:spPr>
          <a:xfrm>
            <a:off x="2107692" y="1558967"/>
            <a:ext cx="9113520" cy="34734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74320" indent="-22860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Clr>
                <a:schemeClr val="accent1"/>
              </a:buClr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9436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34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5448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2880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0312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377440" indent="-2286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2316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>
              <a:buNone/>
            </a:pPr>
            <a:r>
              <a:rPr lang="en-US" sz="1800" dirty="0"/>
              <a:t>62,000                                      66,491                                      40,011</a:t>
            </a:r>
          </a:p>
          <a:p>
            <a:pPr marL="45720" indent="0">
              <a:buNone/>
            </a:pPr>
            <a:r>
              <a:rPr lang="en-US" sz="1800" dirty="0"/>
              <a:t>2                                                 17                                               1</a:t>
            </a:r>
          </a:p>
          <a:p>
            <a:pPr marL="45720" indent="0">
              <a:buNone/>
            </a:pPr>
            <a:r>
              <a:rPr lang="en-US" sz="1800" dirty="0"/>
              <a:t>42,459                                      28,234                                      11,503</a:t>
            </a:r>
          </a:p>
          <a:p>
            <a:pPr marL="45720" indent="0">
              <a:buNone/>
            </a:pPr>
            <a:r>
              <a:rPr lang="en-US" sz="1800" dirty="0"/>
              <a:t>522,116                                   429,261		              329,021</a:t>
            </a:r>
            <a:br>
              <a:rPr lang="en-US" sz="1800" dirty="0"/>
            </a:br>
            <a:br>
              <a:rPr lang="en-US" sz="1800" dirty="0"/>
            </a:br>
            <a:r>
              <a:rPr lang="en-US" sz="1800" dirty="0"/>
              <a:t>1,715                                         2,607                                        437</a:t>
            </a:r>
          </a:p>
          <a:p>
            <a:pPr marL="45720" indent="0">
              <a:buNone/>
            </a:pPr>
            <a:r>
              <a:rPr lang="en-US" sz="1800" dirty="0"/>
              <a:t>25,271                                      23,275                                      10,027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14A271B-FF76-4917-9C69-99477E21A3D7}"/>
              </a:ext>
            </a:extLst>
          </p:cNvPr>
          <p:cNvCxnSpPr>
            <a:cxnSpLocks/>
          </p:cNvCxnSpPr>
          <p:nvPr/>
        </p:nvCxnSpPr>
        <p:spPr>
          <a:xfrm>
            <a:off x="970788" y="3375075"/>
            <a:ext cx="7223643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E243C4E9-4456-4CA2-9784-5DF0F8812E45}"/>
              </a:ext>
            </a:extLst>
          </p:cNvPr>
          <p:cNvCxnSpPr>
            <a:cxnSpLocks/>
          </p:cNvCxnSpPr>
          <p:nvPr/>
        </p:nvCxnSpPr>
        <p:spPr>
          <a:xfrm>
            <a:off x="996696" y="3838371"/>
            <a:ext cx="719773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Picture 35" descr="A person wearing a suit and tie&#10;&#10;Description automatically generated">
            <a:extLst>
              <a:ext uri="{FF2B5EF4-FFF2-40B4-BE49-F238E27FC236}">
                <a16:creationId xmlns:a16="http://schemas.microsoft.com/office/drawing/2014/main" id="{F9EE7B00-3B91-4F32-B8B1-CBC3BC48F1C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28" y="1541450"/>
            <a:ext cx="1927360" cy="2759980"/>
          </a:xfrm>
          <a:prstGeom prst="rect">
            <a:avLst/>
          </a:prstGeom>
        </p:spPr>
      </p:pic>
      <p:sp>
        <p:nvSpPr>
          <p:cNvPr id="40" name="Title 1">
            <a:extLst>
              <a:ext uri="{FF2B5EF4-FFF2-40B4-BE49-F238E27FC236}">
                <a16:creationId xmlns:a16="http://schemas.microsoft.com/office/drawing/2014/main" id="{371CC714-899A-4FEC-BC6C-BCA3ADC4C1A6}"/>
              </a:ext>
            </a:extLst>
          </p:cNvPr>
          <p:cNvSpPr txBox="1">
            <a:spLocks/>
          </p:cNvSpPr>
          <p:nvPr/>
        </p:nvSpPr>
        <p:spPr>
          <a:xfrm>
            <a:off x="124968" y="-278801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Library Snapshots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7561724A-E23D-4DF4-87C4-038EC6E924AE}"/>
              </a:ext>
            </a:extLst>
          </p:cNvPr>
          <p:cNvSpPr txBox="1">
            <a:spLocks/>
          </p:cNvSpPr>
          <p:nvPr/>
        </p:nvSpPr>
        <p:spPr>
          <a:xfrm>
            <a:off x="2013966" y="764210"/>
            <a:ext cx="3438144" cy="6413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sz="2000" b="1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accent1"/>
              </a:buClr>
              <a:buFont typeface="Arial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Arial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Halton hills</a:t>
            </a:r>
          </a:p>
        </p:txBody>
      </p:sp>
    </p:spTree>
    <p:extLst>
      <p:ext uri="{BB962C8B-B14F-4D97-AF65-F5344CB8AC3E}">
        <p14:creationId xmlns:p14="http://schemas.microsoft.com/office/powerpoint/2010/main" val="901468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>
            <a:extLst>
              <a:ext uri="{FF2B5EF4-FFF2-40B4-BE49-F238E27FC236}">
                <a16:creationId xmlns:a16="http://schemas.microsoft.com/office/drawing/2014/main" id="{54928A50-9E94-41C4-91D8-800D7E63DE1C}"/>
              </a:ext>
            </a:extLst>
          </p:cNvPr>
          <p:cNvSpPr txBox="1">
            <a:spLocks/>
          </p:cNvSpPr>
          <p:nvPr/>
        </p:nvSpPr>
        <p:spPr>
          <a:xfrm>
            <a:off x="124968" y="-278801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Connecting to Strategic plans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E75465-C5DA-43C5-BBFE-51669329B778}"/>
              </a:ext>
            </a:extLst>
          </p:cNvPr>
          <p:cNvSpPr txBox="1"/>
          <p:nvPr/>
        </p:nvSpPr>
        <p:spPr>
          <a:xfrm>
            <a:off x="490653" y="1120676"/>
            <a:ext cx="59101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Responding to Community Needs</a:t>
            </a:r>
            <a:br>
              <a:rPr lang="en-US" b="1" dirty="0"/>
            </a:br>
            <a:endParaRPr lang="en-US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4D88EB-B6D5-4B36-9AB7-61CF6B7E3FA8}"/>
              </a:ext>
            </a:extLst>
          </p:cNvPr>
          <p:cNvSpPr txBox="1"/>
          <p:nvPr/>
        </p:nvSpPr>
        <p:spPr>
          <a:xfrm>
            <a:off x="490653" y="3336667"/>
            <a:ext cx="59101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Programming for Target Audiences</a:t>
            </a:r>
            <a:br>
              <a:rPr lang="en-US" b="1" dirty="0"/>
            </a:b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Families, adults, and teens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E298E02-F1A6-4726-9B3D-EF974200019F}"/>
              </a:ext>
            </a:extLst>
          </p:cNvPr>
          <p:cNvSpPr txBox="1"/>
          <p:nvPr/>
        </p:nvSpPr>
        <p:spPr>
          <a:xfrm>
            <a:off x="6063805" y="1120676"/>
            <a:ext cx="591014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Innovative and Engaging Programming</a:t>
            </a:r>
            <a:br>
              <a:rPr lang="en-US" b="1" dirty="0"/>
            </a:b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Offered something different from the regular schedule of programs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Drew well beyond usual program attendance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Hosted a variety of events simultaneously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792B88-9064-4313-8261-4CE37ECCB5CC}"/>
              </a:ext>
            </a:extLst>
          </p:cNvPr>
          <p:cNvSpPr txBox="1"/>
          <p:nvPr/>
        </p:nvSpPr>
        <p:spPr>
          <a:xfrm>
            <a:off x="6063804" y="3336667"/>
            <a:ext cx="59101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Awareness of Library as a Community Asset</a:t>
            </a:r>
            <a:br>
              <a:rPr lang="en-US" b="1" dirty="0"/>
            </a:br>
            <a:endParaRPr lang="en-US" b="1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Create opportunities for community partnerships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Opportunities for local business and vendors to participate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Draw attention to non-traditional library collections and services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18D697-0B55-4847-9CA9-F381AA20C8D9}"/>
              </a:ext>
            </a:extLst>
          </p:cNvPr>
          <p:cNvSpPr txBox="1"/>
          <p:nvPr/>
        </p:nvSpPr>
        <p:spPr>
          <a:xfrm>
            <a:off x="218048" y="1628507"/>
            <a:ext cx="56053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Community interest in fandom-related programming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Planned with input from the community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98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5741DC2C-18BA-4505-AE79-F2D95EFE537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7553655"/>
              </p:ext>
            </p:extLst>
          </p:nvPr>
        </p:nvGraphicFramePr>
        <p:xfrm>
          <a:off x="500335" y="876484"/>
          <a:ext cx="10293357" cy="525232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391601">
                  <a:extLst>
                    <a:ext uri="{9D8B030D-6E8A-4147-A177-3AD203B41FA5}">
                      <a16:colId xmlns:a16="http://schemas.microsoft.com/office/drawing/2014/main" val="3041547426"/>
                    </a:ext>
                  </a:extLst>
                </a:gridCol>
                <a:gridCol w="7901756">
                  <a:extLst>
                    <a:ext uri="{9D8B030D-6E8A-4147-A177-3AD203B41FA5}">
                      <a16:colId xmlns:a16="http://schemas.microsoft.com/office/drawing/2014/main" val="404405422"/>
                    </a:ext>
                  </a:extLst>
                </a:gridCol>
              </a:tblGrid>
              <a:tr h="476336"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Months to Event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Items to Address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30839"/>
                  </a:ext>
                </a:extLst>
              </a:tr>
              <a:tr h="47610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6 </a:t>
                      </a:r>
                      <a:endParaRPr lang="en-US" sz="11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Begin meetings of event committee with library and administration staff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5592804"/>
                  </a:ext>
                </a:extLst>
              </a:tr>
              <a:tr h="769094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Tentative event outline and event schedule created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Marketing plan created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2356102"/>
                  </a:ext>
                </a:extLst>
              </a:tr>
              <a:tr h="476106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Contact/book special guests and vendors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05824140"/>
                  </a:ext>
                </a:extLst>
              </a:tr>
              <a:tr h="675591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Put out media release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All other promotion is in place/released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33761171"/>
                  </a:ext>
                </a:extLst>
              </a:tr>
              <a:tr h="759250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Confirm all guests and vendors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US" sz="1800" dirty="0"/>
                        <a:t>Finalize schedules for events, staff time/duties, physical spaces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1257854"/>
                  </a:ext>
                </a:extLst>
              </a:tr>
              <a:tr h="1619843"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70227614"/>
                  </a:ext>
                </a:extLst>
              </a:tr>
            </a:tbl>
          </a:graphicData>
        </a:graphic>
      </p:graphicFrame>
      <p:sp>
        <p:nvSpPr>
          <p:cNvPr id="14" name="Title 1">
            <a:extLst>
              <a:ext uri="{FF2B5EF4-FFF2-40B4-BE49-F238E27FC236}">
                <a16:creationId xmlns:a16="http://schemas.microsoft.com/office/drawing/2014/main" id="{276E4CC8-4019-4B57-99C4-43660A585053}"/>
              </a:ext>
            </a:extLst>
          </p:cNvPr>
          <p:cNvSpPr txBox="1">
            <a:spLocks/>
          </p:cNvSpPr>
          <p:nvPr/>
        </p:nvSpPr>
        <p:spPr>
          <a:xfrm>
            <a:off x="124968" y="-278801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Event planning overview</a:t>
            </a:r>
          </a:p>
        </p:txBody>
      </p:sp>
      <p:pic>
        <p:nvPicPr>
          <p:cNvPr id="15" name="Picture 14" descr="A picture containing man, monitor, television, holding&#10;&#10;Description automatically generated">
            <a:extLst>
              <a:ext uri="{FF2B5EF4-FFF2-40B4-BE49-F238E27FC236}">
                <a16:creationId xmlns:a16="http://schemas.microsoft.com/office/drawing/2014/main" id="{813A5AAF-B671-4652-9121-48A44D280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5193" y="4598685"/>
            <a:ext cx="2090643" cy="142726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2EF4717-58AF-4E3C-8134-E6226182AAF3}"/>
              </a:ext>
            </a:extLst>
          </p:cNvPr>
          <p:cNvSpPr txBox="1"/>
          <p:nvPr/>
        </p:nvSpPr>
        <p:spPr>
          <a:xfrm>
            <a:off x="1781004" y="1364119"/>
            <a:ext cx="150552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… or more!</a:t>
            </a:r>
          </a:p>
        </p:txBody>
      </p:sp>
    </p:spTree>
    <p:extLst>
      <p:ext uri="{BB962C8B-B14F-4D97-AF65-F5344CB8AC3E}">
        <p14:creationId xmlns:p14="http://schemas.microsoft.com/office/powerpoint/2010/main" val="204947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092FC0B1-35F8-42A0-B55D-AA76755E3F24}"/>
              </a:ext>
            </a:extLst>
          </p:cNvPr>
          <p:cNvSpPr txBox="1">
            <a:spLocks/>
          </p:cNvSpPr>
          <p:nvPr/>
        </p:nvSpPr>
        <p:spPr>
          <a:xfrm>
            <a:off x="124968" y="-278801"/>
            <a:ext cx="1066872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marketing</a:t>
            </a:r>
          </a:p>
        </p:txBody>
      </p:sp>
      <p:pic>
        <p:nvPicPr>
          <p:cNvPr id="3" name="Picture 2" descr="A close up of text on a black background&#10;&#10;Description automatically generated">
            <a:extLst>
              <a:ext uri="{FF2B5EF4-FFF2-40B4-BE49-F238E27FC236}">
                <a16:creationId xmlns:a16="http://schemas.microsoft.com/office/drawing/2014/main" id="{3E5833F9-589D-4D5F-8958-D9139FB85C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11" y="4176981"/>
            <a:ext cx="2687422" cy="18318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E993C6-94BE-45DA-99F0-58D01243C3E1}"/>
              </a:ext>
            </a:extLst>
          </p:cNvPr>
          <p:cNvSpPr txBox="1"/>
          <p:nvPr/>
        </p:nvSpPr>
        <p:spPr>
          <a:xfrm>
            <a:off x="300511" y="1537589"/>
            <a:ext cx="591014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Logo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Tried and true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Thinking outside the box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Timing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3091885-79E7-4791-8FAB-EACF274FDABF}"/>
              </a:ext>
            </a:extLst>
          </p:cNvPr>
          <p:cNvPicPr/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9766" y="4257660"/>
            <a:ext cx="3087823" cy="1751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 descr="A picture containing clock&#10;&#10;Description automatically generated">
            <a:extLst>
              <a:ext uri="{FF2B5EF4-FFF2-40B4-BE49-F238E27FC236}">
                <a16:creationId xmlns:a16="http://schemas.microsoft.com/office/drawing/2014/main" id="{714D8F90-3BE3-4DC7-8101-C2A3D9C16C1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7394" y="4244365"/>
            <a:ext cx="1774858" cy="1774858"/>
          </a:xfrm>
          <a:prstGeom prst="rect">
            <a:avLst/>
          </a:prstGeom>
        </p:spPr>
      </p:pic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E2A310EE-3195-4B9D-BCE3-D215B039C82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238" y="4246427"/>
            <a:ext cx="1790203" cy="1774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3812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90598F0-F470-4705-BE14-CBCCAC32E982}"/>
              </a:ext>
            </a:extLst>
          </p:cNvPr>
          <p:cNvSpPr txBox="1">
            <a:spLocks/>
          </p:cNvSpPr>
          <p:nvPr/>
        </p:nvSpPr>
        <p:spPr>
          <a:xfrm>
            <a:off x="124968" y="-278801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Budget – Owen Sound</a:t>
            </a:r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9CF90DAF-2A32-440A-9B1F-FEAC6532D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2718882"/>
              </p:ext>
            </p:extLst>
          </p:nvPr>
        </p:nvGraphicFramePr>
        <p:xfrm>
          <a:off x="427867" y="929373"/>
          <a:ext cx="3976413" cy="2803332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443607">
                  <a:extLst>
                    <a:ext uri="{9D8B030D-6E8A-4147-A177-3AD203B41FA5}">
                      <a16:colId xmlns:a16="http://schemas.microsoft.com/office/drawing/2014/main" val="3041547426"/>
                    </a:ext>
                  </a:extLst>
                </a:gridCol>
                <a:gridCol w="1532806">
                  <a:extLst>
                    <a:ext uri="{9D8B030D-6E8A-4147-A177-3AD203B41FA5}">
                      <a16:colId xmlns:a16="http://schemas.microsoft.com/office/drawing/2014/main" val="2376264008"/>
                    </a:ext>
                  </a:extLst>
                </a:gridCol>
              </a:tblGrid>
              <a:tr h="400476">
                <a:tc gridSpan="2">
                  <a:txBody>
                    <a:bodyPr/>
                    <a:lstStyle/>
                    <a:p>
                      <a:pPr algn="l"/>
                      <a:r>
                        <a:rPr lang="en-US" dirty="0"/>
                        <a:t>Expenses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30839"/>
                  </a:ext>
                </a:extLst>
              </a:tr>
              <a:tr h="400476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Café snacks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$145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687688"/>
                  </a:ext>
                </a:extLst>
              </a:tr>
              <a:tr h="400476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Comics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$300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101603"/>
                  </a:ext>
                </a:extLst>
              </a:tr>
              <a:tr h="400476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Breadwinner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$285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838595"/>
                  </a:ext>
                </a:extLst>
              </a:tr>
              <a:tr h="400476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Toys for cosplay prizes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$10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1897507"/>
                  </a:ext>
                </a:extLst>
              </a:tr>
              <a:tr h="400476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Pizza for volunteers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$105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75135495"/>
                  </a:ext>
                </a:extLst>
              </a:tr>
              <a:tr h="400476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Cosplay prizes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$15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75749777"/>
                  </a:ext>
                </a:extLst>
              </a:tr>
            </a:tbl>
          </a:graphicData>
        </a:graphic>
      </p:graphicFrame>
      <p:graphicFrame>
        <p:nvGraphicFramePr>
          <p:cNvPr id="7" name="Table 3">
            <a:extLst>
              <a:ext uri="{FF2B5EF4-FFF2-40B4-BE49-F238E27FC236}">
                <a16:creationId xmlns:a16="http://schemas.microsoft.com/office/drawing/2014/main" id="{7C015776-E220-42F6-957C-CFC6E406AF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434488"/>
              </p:ext>
            </p:extLst>
          </p:nvPr>
        </p:nvGraphicFramePr>
        <p:xfrm>
          <a:off x="4722110" y="929373"/>
          <a:ext cx="3065612" cy="20023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114992">
                  <a:extLst>
                    <a:ext uri="{9D8B030D-6E8A-4147-A177-3AD203B41FA5}">
                      <a16:colId xmlns:a16="http://schemas.microsoft.com/office/drawing/2014/main" val="3041547426"/>
                    </a:ext>
                  </a:extLst>
                </a:gridCol>
                <a:gridCol w="950620">
                  <a:extLst>
                    <a:ext uri="{9D8B030D-6E8A-4147-A177-3AD203B41FA5}">
                      <a16:colId xmlns:a16="http://schemas.microsoft.com/office/drawing/2014/main" val="1585039132"/>
                    </a:ext>
                  </a:extLst>
                </a:gridCol>
              </a:tblGrid>
              <a:tr h="400476">
                <a:tc gridSpan="2">
                  <a:txBody>
                    <a:bodyPr/>
                    <a:lstStyle/>
                    <a:p>
                      <a:pPr algn="l"/>
                      <a:r>
                        <a:rPr lang="en-US" dirty="0"/>
                        <a:t>Revenue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30839"/>
                  </a:ext>
                </a:extLst>
              </a:tr>
              <a:tr h="400476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Donations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$85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687688"/>
                  </a:ext>
                </a:extLst>
              </a:tr>
              <a:tr h="400476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Food Sales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$165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101603"/>
                  </a:ext>
                </a:extLst>
              </a:tr>
              <a:tr h="400476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Tenneco Donation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$300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54838595"/>
                  </a:ext>
                </a:extLst>
              </a:tr>
              <a:tr h="400476"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Chip sales to staff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$25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1897507"/>
                  </a:ext>
                </a:extLst>
              </a:tr>
            </a:tbl>
          </a:graphicData>
        </a:graphic>
      </p:graphicFrame>
      <p:graphicFrame>
        <p:nvGraphicFramePr>
          <p:cNvPr id="5" name="Table 3">
            <a:extLst>
              <a:ext uri="{FF2B5EF4-FFF2-40B4-BE49-F238E27FC236}">
                <a16:creationId xmlns:a16="http://schemas.microsoft.com/office/drawing/2014/main" id="{A532117B-5ABB-4786-8699-A37AE5B2A4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7181557"/>
              </p:ext>
            </p:extLst>
          </p:nvPr>
        </p:nvGraphicFramePr>
        <p:xfrm>
          <a:off x="427867" y="3930464"/>
          <a:ext cx="6747484" cy="114620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804150">
                  <a:extLst>
                    <a:ext uri="{9D8B030D-6E8A-4147-A177-3AD203B41FA5}">
                      <a16:colId xmlns:a16="http://schemas.microsoft.com/office/drawing/2014/main" val="3041547426"/>
                    </a:ext>
                  </a:extLst>
                </a:gridCol>
                <a:gridCol w="3943334">
                  <a:extLst>
                    <a:ext uri="{9D8B030D-6E8A-4147-A177-3AD203B41FA5}">
                      <a16:colId xmlns:a16="http://schemas.microsoft.com/office/drawing/2014/main" val="1049554954"/>
                    </a:ext>
                  </a:extLst>
                </a:gridCol>
              </a:tblGrid>
              <a:tr h="317822">
                <a:tc gridSpan="2"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Staff Time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30839"/>
                  </a:ext>
                </a:extLst>
              </a:tr>
              <a:tr h="414683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Day-of Staff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8 hours * 3 staff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687688"/>
                  </a:ext>
                </a:extLst>
              </a:tr>
              <a:tr h="317822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Planning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28 hours * 3 staff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101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60663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90598F0-F470-4705-BE14-CBCCAC32E982}"/>
              </a:ext>
            </a:extLst>
          </p:cNvPr>
          <p:cNvSpPr txBox="1">
            <a:spLocks/>
          </p:cNvSpPr>
          <p:nvPr/>
        </p:nvSpPr>
        <p:spPr>
          <a:xfrm>
            <a:off x="124968" y="-278801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Budget – Halton Hills</a:t>
            </a:r>
          </a:p>
        </p:txBody>
      </p:sp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812F1287-3A48-406C-BD8F-7066D7AE9B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717612"/>
              </p:ext>
            </p:extLst>
          </p:nvPr>
        </p:nvGraphicFramePr>
        <p:xfrm>
          <a:off x="427867" y="929373"/>
          <a:ext cx="5397228" cy="43891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698614">
                  <a:extLst>
                    <a:ext uri="{9D8B030D-6E8A-4147-A177-3AD203B41FA5}">
                      <a16:colId xmlns:a16="http://schemas.microsoft.com/office/drawing/2014/main" val="3041547426"/>
                    </a:ext>
                  </a:extLst>
                </a:gridCol>
                <a:gridCol w="2698614">
                  <a:extLst>
                    <a:ext uri="{9D8B030D-6E8A-4147-A177-3AD203B41FA5}">
                      <a16:colId xmlns:a16="http://schemas.microsoft.com/office/drawing/2014/main" val="1049554954"/>
                    </a:ext>
                  </a:extLst>
                </a:gridCol>
              </a:tblGrid>
              <a:tr h="303552">
                <a:tc gridSpan="2">
                  <a:txBody>
                    <a:bodyPr/>
                    <a:lstStyle/>
                    <a:p>
                      <a:pPr algn="l"/>
                      <a:r>
                        <a:rPr lang="en-US" dirty="0"/>
                        <a:t>Expenses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30839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Activities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687688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Fandom carnival supplies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$20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101603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Buttons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dirty="0"/>
                        <a:t>$30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588265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Crafts</a:t>
                      </a:r>
                    </a:p>
                  </a:txBody>
                  <a:tcPr>
                    <a:solidFill>
                      <a:srgbClr val="F1E9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1" dirty="0"/>
                    </a:p>
                  </a:txBody>
                  <a:tcPr>
                    <a:solidFill>
                      <a:srgbClr val="F1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120167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Supplies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$15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713744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Printing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$10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269687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Special Guests</a:t>
                      </a:r>
                    </a:p>
                  </a:txBody>
                  <a:tcPr>
                    <a:solidFill>
                      <a:srgbClr val="F1E9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0" dirty="0"/>
                    </a:p>
                  </a:txBody>
                  <a:tcPr>
                    <a:solidFill>
                      <a:srgbClr val="F1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521549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Batman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$200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234346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Prizes</a:t>
                      </a:r>
                    </a:p>
                  </a:txBody>
                  <a:tcPr>
                    <a:solidFill>
                      <a:srgbClr val="F1E9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b="0" dirty="0"/>
                    </a:p>
                  </a:txBody>
                  <a:tcPr>
                    <a:solidFill>
                      <a:srgbClr val="F1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848867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Cosplay contest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$40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817810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pPr algn="l"/>
                      <a:r>
                        <a:rPr lang="en-US" sz="1600" b="0" dirty="0"/>
                        <a:t>Trivia contest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$20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329759"/>
                  </a:ext>
                </a:extLst>
              </a:tr>
            </a:tbl>
          </a:graphicData>
        </a:graphic>
      </p:graphicFrame>
      <p:graphicFrame>
        <p:nvGraphicFramePr>
          <p:cNvPr id="10" name="Table 3">
            <a:extLst>
              <a:ext uri="{FF2B5EF4-FFF2-40B4-BE49-F238E27FC236}">
                <a16:creationId xmlns:a16="http://schemas.microsoft.com/office/drawing/2014/main" id="{1DCB0E21-2794-494F-AD7C-8CB9D855A1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4445175"/>
              </p:ext>
            </p:extLst>
          </p:nvPr>
        </p:nvGraphicFramePr>
        <p:xfrm>
          <a:off x="6095999" y="929373"/>
          <a:ext cx="5954974" cy="164592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474795">
                  <a:extLst>
                    <a:ext uri="{9D8B030D-6E8A-4147-A177-3AD203B41FA5}">
                      <a16:colId xmlns:a16="http://schemas.microsoft.com/office/drawing/2014/main" val="3041547426"/>
                    </a:ext>
                  </a:extLst>
                </a:gridCol>
                <a:gridCol w="3480179">
                  <a:extLst>
                    <a:ext uri="{9D8B030D-6E8A-4147-A177-3AD203B41FA5}">
                      <a16:colId xmlns:a16="http://schemas.microsoft.com/office/drawing/2014/main" val="1049554954"/>
                    </a:ext>
                  </a:extLst>
                </a:gridCol>
              </a:tblGrid>
              <a:tr h="303552">
                <a:tc gridSpan="2">
                  <a:txBody>
                    <a:bodyPr/>
                    <a:lstStyle/>
                    <a:p>
                      <a:pPr algn="l"/>
                      <a:r>
                        <a:rPr lang="en-US" b="0" dirty="0"/>
                        <a:t>Staff Time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30839"/>
                  </a:ext>
                </a:extLst>
              </a:tr>
              <a:tr h="826301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Preparation (2 staff)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Jodie: 15 hours</a:t>
                      </a:r>
                    </a:p>
                    <a:p>
                      <a:pPr algn="l"/>
                      <a:r>
                        <a:rPr lang="en-US" sz="1800" b="0" dirty="0"/>
                        <a:t>Other staff: 5 hours</a:t>
                      </a:r>
                      <a:br>
                        <a:rPr lang="en-US" sz="1800" b="0" dirty="0"/>
                      </a:br>
                      <a:endParaRPr lang="en-US" sz="18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687688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Day of event (6 staff)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 7 hours * 6 staff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67101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684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690598F0-F470-4705-BE14-CBCCAC32E982}"/>
              </a:ext>
            </a:extLst>
          </p:cNvPr>
          <p:cNvSpPr txBox="1">
            <a:spLocks/>
          </p:cNvSpPr>
          <p:nvPr/>
        </p:nvSpPr>
        <p:spPr>
          <a:xfrm>
            <a:off x="124968" y="-278801"/>
            <a:ext cx="96012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 cap="all" baseline="0">
                <a:solidFill>
                  <a:schemeClr val="accent1"/>
                </a:solidFill>
                <a:effectLst>
                  <a:outerShdw blurRad="38100" dist="25400" dir="18900000" algn="bl" rotWithShape="0">
                    <a:schemeClr val="bg1">
                      <a:alpha val="8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Budget – Bruce County</a:t>
            </a:r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9CF90DAF-2A32-440A-9B1F-FEAC6532D5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1652814"/>
              </p:ext>
            </p:extLst>
          </p:nvPr>
        </p:nvGraphicFramePr>
        <p:xfrm>
          <a:off x="427867" y="929373"/>
          <a:ext cx="5397228" cy="513588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2698614">
                  <a:extLst>
                    <a:ext uri="{9D8B030D-6E8A-4147-A177-3AD203B41FA5}">
                      <a16:colId xmlns:a16="http://schemas.microsoft.com/office/drawing/2014/main" val="3041547426"/>
                    </a:ext>
                  </a:extLst>
                </a:gridCol>
                <a:gridCol w="2698614">
                  <a:extLst>
                    <a:ext uri="{9D8B030D-6E8A-4147-A177-3AD203B41FA5}">
                      <a16:colId xmlns:a16="http://schemas.microsoft.com/office/drawing/2014/main" val="1049554954"/>
                    </a:ext>
                  </a:extLst>
                </a:gridCol>
              </a:tblGrid>
              <a:tr h="161256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Expenses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30839"/>
                  </a:ext>
                </a:extLst>
              </a:tr>
              <a:tr h="319251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/>
                        <a:t>Performers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endParaRPr lang="en-US" sz="15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6687688"/>
                  </a:ext>
                </a:extLst>
              </a:tr>
              <a:tr h="319251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Brampton Batman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$500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67101603"/>
                  </a:ext>
                </a:extLst>
              </a:tr>
              <a:tr h="319251"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Face painting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dirty="0"/>
                        <a:t>$180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0588265"/>
                  </a:ext>
                </a:extLst>
              </a:tr>
              <a:tr h="319251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/>
                        <a:t>Prizes</a:t>
                      </a:r>
                    </a:p>
                  </a:txBody>
                  <a:tcPr>
                    <a:solidFill>
                      <a:srgbClr val="F1E9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500" b="1" dirty="0"/>
                    </a:p>
                  </a:txBody>
                  <a:tcPr>
                    <a:solidFill>
                      <a:srgbClr val="F1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0120167"/>
                  </a:ext>
                </a:extLst>
              </a:tr>
              <a:tr h="319251"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Art contest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$30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28713744"/>
                  </a:ext>
                </a:extLst>
              </a:tr>
              <a:tr h="319251"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Door prize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$70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9269687"/>
                  </a:ext>
                </a:extLst>
              </a:tr>
              <a:tr h="319251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/>
                        <a:t>Advertising</a:t>
                      </a:r>
                    </a:p>
                  </a:txBody>
                  <a:tcPr>
                    <a:solidFill>
                      <a:srgbClr val="F1E9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500" b="0" dirty="0"/>
                    </a:p>
                  </a:txBody>
                  <a:tcPr>
                    <a:solidFill>
                      <a:srgbClr val="F1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1521549"/>
                  </a:ext>
                </a:extLst>
              </a:tr>
              <a:tr h="319251"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Facebook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$25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03234346"/>
                  </a:ext>
                </a:extLst>
              </a:tr>
              <a:tr h="319251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/>
                        <a:t>Activities</a:t>
                      </a:r>
                    </a:p>
                  </a:txBody>
                  <a:tcPr>
                    <a:solidFill>
                      <a:srgbClr val="F1E9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500" b="0" dirty="0"/>
                    </a:p>
                  </a:txBody>
                  <a:tcPr>
                    <a:solidFill>
                      <a:srgbClr val="F1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0848867"/>
                  </a:ext>
                </a:extLst>
              </a:tr>
              <a:tr h="319251"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Slime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$100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00817810"/>
                  </a:ext>
                </a:extLst>
              </a:tr>
              <a:tr h="319251"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Crafts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$170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6329759"/>
                  </a:ext>
                </a:extLst>
              </a:tr>
              <a:tr h="319251"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Button supplies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$80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2979447"/>
                  </a:ext>
                </a:extLst>
              </a:tr>
              <a:tr h="319251">
                <a:tc>
                  <a:txBody>
                    <a:bodyPr/>
                    <a:lstStyle/>
                    <a:p>
                      <a:pPr algn="l"/>
                      <a:r>
                        <a:rPr lang="en-US" sz="1500" b="1" dirty="0" err="1"/>
                        <a:t>Misc</a:t>
                      </a:r>
                      <a:endParaRPr lang="en-US" sz="1500" b="1" dirty="0"/>
                    </a:p>
                  </a:txBody>
                  <a:tcPr>
                    <a:solidFill>
                      <a:srgbClr val="F1E9E8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500" b="0" dirty="0"/>
                    </a:p>
                  </a:txBody>
                  <a:tcPr>
                    <a:solidFill>
                      <a:srgbClr val="F1E9E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06023047"/>
                  </a:ext>
                </a:extLst>
              </a:tr>
              <a:tr h="319251"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Decorations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$70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7117224"/>
                  </a:ext>
                </a:extLst>
              </a:tr>
              <a:tr h="319251"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Food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500" b="0" dirty="0"/>
                        <a:t>$30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9400138"/>
                  </a:ext>
                </a:extLst>
              </a:tr>
            </a:tbl>
          </a:graphicData>
        </a:graphic>
      </p:graphicFrame>
      <p:graphicFrame>
        <p:nvGraphicFramePr>
          <p:cNvPr id="9" name="Table 3">
            <a:extLst>
              <a:ext uri="{FF2B5EF4-FFF2-40B4-BE49-F238E27FC236}">
                <a16:creationId xmlns:a16="http://schemas.microsoft.com/office/drawing/2014/main" id="{56AF7F60-023B-4C21-97F5-868E5946F8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80644047"/>
              </p:ext>
            </p:extLst>
          </p:nvPr>
        </p:nvGraphicFramePr>
        <p:xfrm>
          <a:off x="6096000" y="1704416"/>
          <a:ext cx="4944221" cy="4360837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944221">
                  <a:extLst>
                    <a:ext uri="{9D8B030D-6E8A-4147-A177-3AD203B41FA5}">
                      <a16:colId xmlns:a16="http://schemas.microsoft.com/office/drawing/2014/main" val="3041547426"/>
                    </a:ext>
                  </a:extLst>
                </a:gridCol>
              </a:tblGrid>
              <a:tr h="301550">
                <a:tc>
                  <a:txBody>
                    <a:bodyPr/>
                    <a:lstStyle/>
                    <a:p>
                      <a:pPr algn="l"/>
                      <a:r>
                        <a:rPr lang="en-US" sz="1600" dirty="0"/>
                        <a:t>Revenue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30839"/>
                  </a:ext>
                </a:extLst>
              </a:tr>
              <a:tr h="4025557">
                <a:tc>
                  <a:txBody>
                    <a:bodyPr/>
                    <a:lstStyle/>
                    <a:p>
                      <a:pPr algn="l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07613673"/>
                  </a:ext>
                </a:extLst>
              </a:tr>
            </a:tbl>
          </a:graphicData>
        </a:graphic>
      </p:graphicFrame>
      <p:pic>
        <p:nvPicPr>
          <p:cNvPr id="3" name="Picture 2" descr="A picture containing person, man, photo, cellphone&#10;&#10;Description automatically generated">
            <a:extLst>
              <a:ext uri="{FF2B5EF4-FFF2-40B4-BE49-F238E27FC236}">
                <a16:creationId xmlns:a16="http://schemas.microsoft.com/office/drawing/2014/main" id="{48B95D10-443A-4D8E-8638-F74FDA2EC3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1770" y="2097264"/>
            <a:ext cx="4712677" cy="3874488"/>
          </a:xfrm>
          <a:prstGeom prst="rect">
            <a:avLst/>
          </a:prstGeom>
        </p:spPr>
      </p:pic>
      <p:graphicFrame>
        <p:nvGraphicFramePr>
          <p:cNvPr id="15" name="Table 3">
            <a:extLst>
              <a:ext uri="{FF2B5EF4-FFF2-40B4-BE49-F238E27FC236}">
                <a16:creationId xmlns:a16="http://schemas.microsoft.com/office/drawing/2014/main" id="{3DE7751E-6E97-4C0F-9CF5-7EEFBAE141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9798177"/>
              </p:ext>
            </p:extLst>
          </p:nvPr>
        </p:nvGraphicFramePr>
        <p:xfrm>
          <a:off x="6095999" y="929373"/>
          <a:ext cx="4944221" cy="70104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4346846">
                  <a:extLst>
                    <a:ext uri="{9D8B030D-6E8A-4147-A177-3AD203B41FA5}">
                      <a16:colId xmlns:a16="http://schemas.microsoft.com/office/drawing/2014/main" val="3041547426"/>
                    </a:ext>
                  </a:extLst>
                </a:gridCol>
                <a:gridCol w="597375">
                  <a:extLst>
                    <a:ext uri="{9D8B030D-6E8A-4147-A177-3AD203B41FA5}">
                      <a16:colId xmlns:a16="http://schemas.microsoft.com/office/drawing/2014/main" val="1049554954"/>
                    </a:ext>
                  </a:extLst>
                </a:gridCol>
              </a:tblGrid>
              <a:tr h="303552">
                <a:tc gridSpan="2">
                  <a:txBody>
                    <a:bodyPr/>
                    <a:lstStyle/>
                    <a:p>
                      <a:pPr algn="l"/>
                      <a:r>
                        <a:rPr lang="en-US" sz="1600" b="1" dirty="0"/>
                        <a:t>Staff Time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54930839"/>
                  </a:ext>
                </a:extLst>
              </a:tr>
              <a:tr h="303552">
                <a:tc>
                  <a:txBody>
                    <a:bodyPr/>
                    <a:lstStyle/>
                    <a:p>
                      <a:pPr algn="l"/>
                      <a:r>
                        <a:rPr lang="en-US" sz="1800" b="0" dirty="0"/>
                        <a:t>6 staff x 20 hours = 120 hours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800" b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66876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739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ed Line Business 16x9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usiness red line presentation (widescreen).potx" id="{8018D45A-0B59-4186-B046-1FF8092889B6}" vid="{86C2525B-C90B-4FD6-8D61-5E85FA833A06}"/>
    </a:ext>
  </a:extLst>
</a:theme>
</file>

<file path=ppt/theme/theme2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RedLineBusiness_16x9">
      <a:dk1>
        <a:srgbClr val="514A40"/>
      </a:dk1>
      <a:lt1>
        <a:sysClr val="window" lastClr="FFFFFF"/>
      </a:lt1>
      <a:dk2>
        <a:srgbClr val="000000"/>
      </a:dk2>
      <a:lt2>
        <a:srgbClr val="F9F7F3"/>
      </a:lt2>
      <a:accent1>
        <a:srgbClr val="A85229"/>
      </a:accent1>
      <a:accent2>
        <a:srgbClr val="98916E"/>
      </a:accent2>
      <a:accent3>
        <a:srgbClr val="C9A645"/>
      </a:accent3>
      <a:accent4>
        <a:srgbClr val="76A7B2"/>
      </a:accent4>
      <a:accent5>
        <a:srgbClr val="82A670"/>
      </a:accent5>
      <a:accent6>
        <a:srgbClr val="896170"/>
      </a:accent6>
      <a:hlink>
        <a:srgbClr val="A85229"/>
      </a:hlink>
      <a:folHlink>
        <a:srgbClr val="98916E"/>
      </a:folHlink>
    </a:clrScheme>
    <a:fontScheme name="Cambria">
      <a:maj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mbria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1013</Words>
  <Application>Microsoft Office PowerPoint</Application>
  <PresentationFormat>Widescreen</PresentationFormat>
  <Paragraphs>313</Paragraphs>
  <Slides>18</Slides>
  <Notes>18</Notes>
  <HiddenSlides>0</HiddenSlides>
  <MMClips>1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Cambria</vt:lpstr>
      <vt:lpstr>Wingdings 3</vt:lpstr>
      <vt:lpstr>Red Line Business 16x9</vt:lpstr>
      <vt:lpstr>Acrobat Document</vt:lpstr>
      <vt:lpstr>SMALL BUILDINGS, BIG DREAMS: hosting a Hulk-sized Comic Con in an Ant-Man-sized library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 &amp; answer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2020-01-30T18:25:39Z</dcterms:created>
  <dcterms:modified xsi:type="dcterms:W3CDTF">2020-01-30T18:27:18Z</dcterms:modified>
</cp:coreProperties>
</file>